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753600" cy="7315200"/>
  <p:notesSz cx="6858000" cy="9144000"/>
  <p:embeddedFontLst>
    <p:embeddedFont>
      <p:font typeface="Tahoma" panose="020B0604030504040204" pitchFamily="34" charset="0"/>
      <p:regular r:id="rId25"/>
      <p:bold r:id="rId26"/>
    </p:embeddedFont>
    <p:embeddedFont>
      <p:font typeface="Tahoma Bold" panose="020B0804030504040204" pitchFamily="34" charset="0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1598" y="-23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04.01.2026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60675" y="512763"/>
            <a:ext cx="3422650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38559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20.svg"/><Relationship Id="rId7" Type="http://schemas.openxmlformats.org/officeDocument/2006/relationships/image" Target="../media/image7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4.svg"/><Relationship Id="rId5" Type="http://schemas.openxmlformats.org/officeDocument/2006/relationships/image" Target="../media/image43.svg"/><Relationship Id="rId10" Type="http://schemas.openxmlformats.org/officeDocument/2006/relationships/image" Target="../media/image73.png"/><Relationship Id="rId4" Type="http://schemas.openxmlformats.org/officeDocument/2006/relationships/image" Target="../media/image42.png"/><Relationship Id="rId9" Type="http://schemas.openxmlformats.org/officeDocument/2006/relationships/image" Target="../media/image7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20.svg"/><Relationship Id="rId7" Type="http://schemas.openxmlformats.org/officeDocument/2006/relationships/image" Target="../media/image7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sv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20.svg"/><Relationship Id="rId7" Type="http://schemas.openxmlformats.org/officeDocument/2006/relationships/image" Target="../media/image8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5.svg"/><Relationship Id="rId10" Type="http://schemas.openxmlformats.org/officeDocument/2006/relationships/image" Target="../media/image86.png"/><Relationship Id="rId4" Type="http://schemas.openxmlformats.org/officeDocument/2006/relationships/image" Target="../media/image4.png"/><Relationship Id="rId9" Type="http://schemas.openxmlformats.org/officeDocument/2006/relationships/image" Target="../media/image8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9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4.svg"/><Relationship Id="rId7" Type="http://schemas.openxmlformats.org/officeDocument/2006/relationships/image" Target="../media/image33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10" Type="http://schemas.openxmlformats.org/officeDocument/2006/relationships/image" Target="../media/image101.png"/><Relationship Id="rId4" Type="http://schemas.openxmlformats.org/officeDocument/2006/relationships/image" Target="../media/image30.png"/><Relationship Id="rId9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5.sv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08.svg"/><Relationship Id="rId18" Type="http://schemas.openxmlformats.org/officeDocument/2006/relationships/image" Target="../media/image112.png"/><Relationship Id="rId3" Type="http://schemas.openxmlformats.org/officeDocument/2006/relationships/image" Target="../media/image20.svg"/><Relationship Id="rId7" Type="http://schemas.openxmlformats.org/officeDocument/2006/relationships/image" Target="../media/image105.svg"/><Relationship Id="rId12" Type="http://schemas.openxmlformats.org/officeDocument/2006/relationships/image" Target="../media/image107.png"/><Relationship Id="rId17" Type="http://schemas.openxmlformats.org/officeDocument/2006/relationships/image" Target="../media/image111.png"/><Relationship Id="rId2" Type="http://schemas.openxmlformats.org/officeDocument/2006/relationships/image" Target="../media/image19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11" Type="http://schemas.openxmlformats.org/officeDocument/2006/relationships/image" Target="../media/image38.png"/><Relationship Id="rId5" Type="http://schemas.openxmlformats.org/officeDocument/2006/relationships/image" Target="../media/image103.svg"/><Relationship Id="rId15" Type="http://schemas.openxmlformats.org/officeDocument/2006/relationships/image" Target="../media/image110.svg"/><Relationship Id="rId10" Type="http://schemas.openxmlformats.org/officeDocument/2006/relationships/image" Target="../media/image37.png"/><Relationship Id="rId4" Type="http://schemas.openxmlformats.org/officeDocument/2006/relationships/image" Target="../media/image102.png"/><Relationship Id="rId9" Type="http://schemas.openxmlformats.org/officeDocument/2006/relationships/image" Target="../media/image106.png"/><Relationship Id="rId14" Type="http://schemas.openxmlformats.org/officeDocument/2006/relationships/image" Target="../media/image10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svg"/><Relationship Id="rId3" Type="http://schemas.openxmlformats.org/officeDocument/2006/relationships/image" Target="../media/image114.svg"/><Relationship Id="rId7" Type="http://schemas.openxmlformats.org/officeDocument/2006/relationships/image" Target="../media/image33.svg"/><Relationship Id="rId12" Type="http://schemas.openxmlformats.org/officeDocument/2006/relationships/image" Target="../media/image119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118.svg"/><Relationship Id="rId5" Type="http://schemas.openxmlformats.org/officeDocument/2006/relationships/image" Target="../media/image20.svg"/><Relationship Id="rId15" Type="http://schemas.openxmlformats.org/officeDocument/2006/relationships/image" Target="../media/image122.svg"/><Relationship Id="rId10" Type="http://schemas.openxmlformats.org/officeDocument/2006/relationships/image" Target="../media/image117.png"/><Relationship Id="rId4" Type="http://schemas.openxmlformats.org/officeDocument/2006/relationships/image" Target="../media/image19.png"/><Relationship Id="rId9" Type="http://schemas.openxmlformats.org/officeDocument/2006/relationships/image" Target="../media/image116.svg"/><Relationship Id="rId14" Type="http://schemas.openxmlformats.org/officeDocument/2006/relationships/image" Target="../media/image1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23.jpeg"/><Relationship Id="rId5" Type="http://schemas.openxmlformats.org/officeDocument/2006/relationships/image" Target="../media/image17.png"/><Relationship Id="rId15" Type="http://schemas.openxmlformats.org/officeDocument/2006/relationships/image" Target="../media/image27.sv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4.svg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svg"/><Relationship Id="rId10" Type="http://schemas.openxmlformats.org/officeDocument/2006/relationships/image" Target="../media/image36.sv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4.svg"/><Relationship Id="rId7" Type="http://schemas.openxmlformats.org/officeDocument/2006/relationships/image" Target="../media/image33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10" Type="http://schemas.openxmlformats.org/officeDocument/2006/relationships/image" Target="../media/image41.png"/><Relationship Id="rId4" Type="http://schemas.openxmlformats.org/officeDocument/2006/relationships/image" Target="../media/image30.png"/><Relationship Id="rId9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1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11" Type="http://schemas.openxmlformats.org/officeDocument/2006/relationships/image" Target="../media/image46.svg"/><Relationship Id="rId5" Type="http://schemas.openxmlformats.org/officeDocument/2006/relationships/image" Target="../media/image42.png"/><Relationship Id="rId10" Type="http://schemas.openxmlformats.org/officeDocument/2006/relationships/image" Target="../media/image45.png"/><Relationship Id="rId4" Type="http://schemas.openxmlformats.org/officeDocument/2006/relationships/image" Target="../media/image20.svg"/><Relationship Id="rId9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svg"/><Relationship Id="rId3" Type="http://schemas.openxmlformats.org/officeDocument/2006/relationships/image" Target="../media/image18.svg"/><Relationship Id="rId7" Type="http://schemas.openxmlformats.org/officeDocument/2006/relationships/image" Target="../media/image50.svg"/><Relationship Id="rId12" Type="http://schemas.openxmlformats.org/officeDocument/2006/relationships/image" Target="../media/image5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svg"/><Relationship Id="rId5" Type="http://schemas.openxmlformats.org/officeDocument/2006/relationships/image" Target="../media/image48.sv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svg"/><Relationship Id="rId1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43.svg"/><Relationship Id="rId3" Type="http://schemas.openxmlformats.org/officeDocument/2006/relationships/image" Target="../media/image20.svg"/><Relationship Id="rId7" Type="http://schemas.openxmlformats.org/officeDocument/2006/relationships/image" Target="../media/image62.svg"/><Relationship Id="rId12" Type="http://schemas.openxmlformats.org/officeDocument/2006/relationships/image" Target="../media/image4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60.sv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700" y="6400663"/>
            <a:ext cx="1374431" cy="914537"/>
          </a:xfrm>
          <a:custGeom>
            <a:avLst/>
            <a:gdLst/>
            <a:ahLst/>
            <a:cxnLst/>
            <a:rect l="l" t="t" r="r" b="b"/>
            <a:pathLst>
              <a:path w="1374431" h="914537">
                <a:moveTo>
                  <a:pt x="0" y="0"/>
                </a:moveTo>
                <a:lnTo>
                  <a:pt x="1374431" y="0"/>
                </a:lnTo>
                <a:lnTo>
                  <a:pt x="1374431" y="914537"/>
                </a:lnTo>
                <a:lnTo>
                  <a:pt x="0" y="9145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grpSp>
        <p:nvGrpSpPr>
          <p:cNvPr id="3" name="Group 3"/>
          <p:cNvGrpSpPr/>
          <p:nvPr/>
        </p:nvGrpSpPr>
        <p:grpSpPr>
          <a:xfrm>
            <a:off x="296323" y="0"/>
            <a:ext cx="1521000" cy="1521000"/>
            <a:chOff x="0" y="0"/>
            <a:chExt cx="2028000" cy="2028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28063" cy="2028063"/>
            </a:xfrm>
            <a:custGeom>
              <a:avLst/>
              <a:gdLst/>
              <a:ahLst/>
              <a:cxnLst/>
              <a:rect l="l" t="t" r="r" b="b"/>
              <a:pathLst>
                <a:path w="2028063" h="2028063">
                  <a:moveTo>
                    <a:pt x="0" y="0"/>
                  </a:moveTo>
                  <a:lnTo>
                    <a:pt x="2028063" y="0"/>
                  </a:lnTo>
                  <a:lnTo>
                    <a:pt x="2028063" y="2028063"/>
                  </a:lnTo>
                  <a:lnTo>
                    <a:pt x="0" y="2028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3" b="3"/>
              </a:stretch>
            </a:blipFill>
          </p:spPr>
          <p:txBody>
            <a:bodyPr/>
            <a:lstStyle/>
            <a:p>
              <a:endParaRPr lang="vi-VN" noProof="0"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11472" y="327253"/>
            <a:ext cx="6659432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vi-VN" sz="3200" b="1" dirty="0">
                <a:solidFill>
                  <a:srgbClr val="053484"/>
                </a:solidFill>
                <a:latin typeface="Tahoma Bold"/>
                <a:ea typeface="Tahoma Bold"/>
                <a:cs typeface="Tahoma Bold"/>
                <a:sym typeface="Tahoma Bold"/>
              </a:rPr>
              <a:t>Trường Kỹ thuật và Công nghệ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25293" y="796216"/>
            <a:ext cx="5786990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vi-VN" sz="2400" b="1" noProof="0" dirty="0">
                <a:solidFill>
                  <a:srgbClr val="053484"/>
                </a:solidFill>
                <a:latin typeface="Tahoma Bold"/>
                <a:ea typeface="Tahoma Bold"/>
                <a:cs typeface="Tahoma Bold"/>
                <a:sym typeface="Tahoma Bold"/>
              </a:rPr>
              <a:t>Khoa Công nghệ thông tin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496" y="1825781"/>
            <a:ext cx="9432607" cy="629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3"/>
              </a:lnSpc>
            </a:pPr>
            <a:r>
              <a:rPr lang="vi-VN" sz="3488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BÁO CÁO ĐỒ ÁN CƠ SỞ NGÀNH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6162" y="2728722"/>
            <a:ext cx="7965253" cy="1504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vi-VN" sz="3600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THIẾT KẾ WEBSITE </a:t>
            </a:r>
            <a:endParaRPr lang="en-US" sz="3600" b="1" noProof="0" dirty="0">
              <a:solidFill>
                <a:srgbClr val="000000"/>
              </a:solidFill>
              <a:latin typeface="Tahoma Bold"/>
              <a:ea typeface="Tahoma Bold"/>
              <a:cs typeface="Tahoma Bold"/>
              <a:sym typeface="Tahoma Bold"/>
            </a:endParaRPr>
          </a:p>
          <a:p>
            <a:pPr algn="ctr">
              <a:lnSpc>
                <a:spcPts val="4320"/>
              </a:lnSpc>
            </a:pPr>
            <a:r>
              <a:rPr lang="vi-VN" sz="3600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BÁN HÀNG CÔNG NGHỆ</a:t>
            </a:r>
          </a:p>
          <a:p>
            <a:pPr algn="ctr">
              <a:lnSpc>
                <a:spcPts val="2961"/>
              </a:lnSpc>
            </a:pPr>
            <a:endParaRPr lang="vi-VN" sz="3600" b="1" noProof="0" dirty="0">
              <a:solidFill>
                <a:srgbClr val="000000"/>
              </a:solidFill>
              <a:latin typeface="Tahoma Bold"/>
              <a:ea typeface="Tahoma Bold"/>
              <a:cs typeface="Tahoma Bold"/>
              <a:sym typeface="Tahoma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1833" y="5275688"/>
            <a:ext cx="5056746" cy="657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2"/>
              </a:lnSpc>
            </a:pPr>
            <a:r>
              <a:rPr lang="vi-VN" sz="1944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Giáo viên hướng dẫn </a:t>
            </a:r>
          </a:p>
          <a:p>
            <a:pPr algn="ctr">
              <a:lnSpc>
                <a:spcPts val="2722"/>
              </a:lnSpc>
            </a:pPr>
            <a:r>
              <a:rPr lang="vi-VN" sz="1944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ThS. Nguyễn Hoàng Duy Thiện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088579" y="5332838"/>
            <a:ext cx="4536357" cy="934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8"/>
              </a:lnSpc>
            </a:pPr>
            <a:r>
              <a:rPr lang="vi-VN" sz="20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Sinh viên thực hiện:</a:t>
            </a:r>
          </a:p>
          <a:p>
            <a:pPr algn="ctr">
              <a:lnSpc>
                <a:spcPts val="2488"/>
              </a:lnSpc>
            </a:pPr>
            <a:r>
              <a:rPr lang="vi-VN" sz="20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Phan Hoàng Dinh </a:t>
            </a:r>
          </a:p>
          <a:p>
            <a:pPr algn="ctr">
              <a:lnSpc>
                <a:spcPts val="2488"/>
              </a:lnSpc>
            </a:pPr>
            <a:r>
              <a:rPr lang="vi-VN" sz="20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110123006 – DA23TTA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8409741" y="-28073"/>
            <a:ext cx="2366724" cy="2366724"/>
          </a:xfrm>
          <a:custGeom>
            <a:avLst/>
            <a:gdLst/>
            <a:ahLst/>
            <a:cxnLst/>
            <a:rect l="l" t="t" r="r" b="b"/>
            <a:pathLst>
              <a:path w="2366724" h="2366724">
                <a:moveTo>
                  <a:pt x="2366724" y="0"/>
                </a:moveTo>
                <a:lnTo>
                  <a:pt x="0" y="0"/>
                </a:lnTo>
                <a:lnTo>
                  <a:pt x="0" y="2366724"/>
                </a:lnTo>
                <a:lnTo>
                  <a:pt x="2366724" y="2366724"/>
                </a:lnTo>
                <a:lnTo>
                  <a:pt x="236672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12" name="Freeform 12"/>
          <p:cNvSpPr/>
          <p:nvPr/>
        </p:nvSpPr>
        <p:spPr>
          <a:xfrm>
            <a:off x="0" y="7045929"/>
            <a:ext cx="5924550" cy="269272"/>
          </a:xfrm>
          <a:custGeom>
            <a:avLst/>
            <a:gdLst/>
            <a:ahLst/>
            <a:cxnLst/>
            <a:rect l="l" t="t" r="r" b="b"/>
            <a:pathLst>
              <a:path w="5924550" h="269272">
                <a:moveTo>
                  <a:pt x="0" y="0"/>
                </a:moveTo>
                <a:lnTo>
                  <a:pt x="5924550" y="0"/>
                </a:lnTo>
                <a:lnTo>
                  <a:pt x="5924550" y="269272"/>
                </a:lnTo>
                <a:lnTo>
                  <a:pt x="0" y="2692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13" name="Freeform 13"/>
          <p:cNvSpPr/>
          <p:nvPr/>
        </p:nvSpPr>
        <p:spPr>
          <a:xfrm>
            <a:off x="0" y="6817155"/>
            <a:ext cx="6177861" cy="457547"/>
          </a:xfrm>
          <a:custGeom>
            <a:avLst/>
            <a:gdLst/>
            <a:ahLst/>
            <a:cxnLst/>
            <a:rect l="l" t="t" r="r" b="b"/>
            <a:pathLst>
              <a:path w="6177861" h="457547">
                <a:moveTo>
                  <a:pt x="0" y="0"/>
                </a:moveTo>
                <a:lnTo>
                  <a:pt x="6177861" y="0"/>
                </a:lnTo>
                <a:lnTo>
                  <a:pt x="6177861" y="457547"/>
                </a:lnTo>
                <a:lnTo>
                  <a:pt x="0" y="4575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14" name="TextBox 14"/>
          <p:cNvSpPr txBox="1"/>
          <p:nvPr/>
        </p:nvSpPr>
        <p:spPr>
          <a:xfrm>
            <a:off x="8839200" y="6760007"/>
            <a:ext cx="785736" cy="437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31"/>
              </a:lnSpc>
            </a:pPr>
            <a:r>
              <a:rPr lang="vi-VN" sz="2736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1/22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7288987" y="-716070"/>
            <a:ext cx="3466186" cy="3466186"/>
          </a:xfrm>
          <a:custGeom>
            <a:avLst/>
            <a:gdLst/>
            <a:ahLst/>
            <a:cxnLst/>
            <a:rect l="l" t="t" r="r" b="b"/>
            <a:pathLst>
              <a:path w="3466186" h="3466186">
                <a:moveTo>
                  <a:pt x="3466186" y="3466185"/>
                </a:moveTo>
                <a:lnTo>
                  <a:pt x="0" y="3466185"/>
                </a:lnTo>
                <a:lnTo>
                  <a:pt x="0" y="0"/>
                </a:lnTo>
                <a:lnTo>
                  <a:pt x="3466186" y="0"/>
                </a:lnTo>
                <a:lnTo>
                  <a:pt x="3466186" y="34661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3" name="Freeform 3"/>
          <p:cNvSpPr/>
          <p:nvPr/>
        </p:nvSpPr>
        <p:spPr>
          <a:xfrm>
            <a:off x="-353253" y="7039333"/>
            <a:ext cx="8087811" cy="1188152"/>
          </a:xfrm>
          <a:custGeom>
            <a:avLst/>
            <a:gdLst/>
            <a:ahLst/>
            <a:cxnLst/>
            <a:rect l="l" t="t" r="r" b="b"/>
            <a:pathLst>
              <a:path w="8087811" h="1188152">
                <a:moveTo>
                  <a:pt x="0" y="0"/>
                </a:moveTo>
                <a:lnTo>
                  <a:pt x="8087811" y="0"/>
                </a:lnTo>
                <a:lnTo>
                  <a:pt x="8087811" y="1188152"/>
                </a:lnTo>
                <a:lnTo>
                  <a:pt x="0" y="118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4" name="Freeform 4"/>
          <p:cNvSpPr/>
          <p:nvPr/>
        </p:nvSpPr>
        <p:spPr>
          <a:xfrm>
            <a:off x="2834488" y="7081374"/>
            <a:ext cx="7067326" cy="407133"/>
          </a:xfrm>
          <a:custGeom>
            <a:avLst/>
            <a:gdLst/>
            <a:ahLst/>
            <a:cxnLst/>
            <a:rect l="l" t="t" r="r" b="b"/>
            <a:pathLst>
              <a:path w="7067326" h="407133">
                <a:moveTo>
                  <a:pt x="0" y="0"/>
                </a:moveTo>
                <a:lnTo>
                  <a:pt x="7067326" y="0"/>
                </a:lnTo>
                <a:lnTo>
                  <a:pt x="7067326" y="407133"/>
                </a:lnTo>
                <a:lnTo>
                  <a:pt x="0" y="4071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5" name="Freeform 5"/>
          <p:cNvSpPr/>
          <p:nvPr/>
        </p:nvSpPr>
        <p:spPr>
          <a:xfrm rot="5400000" flipH="1">
            <a:off x="-331145" y="4562655"/>
            <a:ext cx="3466186" cy="3466186"/>
          </a:xfrm>
          <a:custGeom>
            <a:avLst/>
            <a:gdLst/>
            <a:ahLst/>
            <a:cxnLst/>
            <a:rect l="l" t="t" r="r" b="b"/>
            <a:pathLst>
              <a:path w="3466186" h="3466186">
                <a:moveTo>
                  <a:pt x="3466186" y="0"/>
                </a:moveTo>
                <a:lnTo>
                  <a:pt x="0" y="0"/>
                </a:lnTo>
                <a:lnTo>
                  <a:pt x="0" y="3466186"/>
                </a:lnTo>
                <a:lnTo>
                  <a:pt x="3466186" y="3466186"/>
                </a:lnTo>
                <a:lnTo>
                  <a:pt x="346618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6" name="Freeform 6"/>
          <p:cNvSpPr/>
          <p:nvPr/>
        </p:nvSpPr>
        <p:spPr>
          <a:xfrm>
            <a:off x="731520" y="3488530"/>
            <a:ext cx="3782530" cy="3328627"/>
          </a:xfrm>
          <a:custGeom>
            <a:avLst/>
            <a:gdLst/>
            <a:ahLst/>
            <a:cxnLst/>
            <a:rect l="l" t="t" r="r" b="b"/>
            <a:pathLst>
              <a:path w="3782530" h="3328627">
                <a:moveTo>
                  <a:pt x="0" y="0"/>
                </a:moveTo>
                <a:lnTo>
                  <a:pt x="3782530" y="0"/>
                </a:lnTo>
                <a:lnTo>
                  <a:pt x="3782530" y="3328627"/>
                </a:lnTo>
                <a:lnTo>
                  <a:pt x="0" y="33286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7" name="TextBox 7"/>
          <p:cNvSpPr txBox="1"/>
          <p:nvPr/>
        </p:nvSpPr>
        <p:spPr>
          <a:xfrm>
            <a:off x="463407" y="1846580"/>
            <a:ext cx="9011920" cy="1893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vi-VN" sz="2699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Hiển thị: Trực quan, đầy đủ thông số kỹ thuật </a:t>
            </a:r>
            <a:r>
              <a:rPr lang="en-US" sz="2699" noProof="0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và</a:t>
            </a:r>
            <a:r>
              <a:rPr lang="vi-VN" sz="2699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tồn kho</a:t>
            </a:r>
          </a:p>
          <a:p>
            <a:pPr algn="l">
              <a:lnSpc>
                <a:spcPts val="3779"/>
              </a:lnSpc>
            </a:pPr>
            <a:r>
              <a:rPr lang="vi-VN" sz="2699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Tìm kiếm: Nhanh chóng theo tên </a:t>
            </a:r>
            <a:r>
              <a:rPr lang="en-US" sz="2699" noProof="0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và</a:t>
            </a:r>
            <a:r>
              <a:rPr lang="vi-VN" sz="2699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từ khóa</a:t>
            </a:r>
          </a:p>
          <a:p>
            <a:pPr algn="l">
              <a:lnSpc>
                <a:spcPts val="3779"/>
              </a:lnSpc>
            </a:pPr>
            <a:r>
              <a:rPr lang="vi-VN" sz="2699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Bộ lọc: Đa chiều theo </a:t>
            </a:r>
            <a:r>
              <a:rPr lang="en-US" sz="2699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d</a:t>
            </a:r>
            <a:r>
              <a:rPr lang="vi-VN" sz="2699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anh mục </a:t>
            </a:r>
            <a:r>
              <a:rPr lang="en-US" sz="2699" noProof="0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và</a:t>
            </a:r>
            <a:r>
              <a:rPr lang="en-US" sz="2699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699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</a:t>
            </a:r>
            <a:r>
              <a:rPr lang="vi-VN" sz="2699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hương hiệu</a:t>
            </a:r>
          </a:p>
          <a:p>
            <a:pPr algn="l">
              <a:lnSpc>
                <a:spcPts val="3779"/>
              </a:lnSpc>
            </a:pPr>
            <a:endParaRPr lang="vi-VN" sz="2699" noProof="0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4724217" y="3863975"/>
            <a:ext cx="4868887" cy="2274431"/>
          </a:xfrm>
          <a:custGeom>
            <a:avLst/>
            <a:gdLst/>
            <a:ahLst/>
            <a:cxnLst/>
            <a:rect l="l" t="t" r="r" b="b"/>
            <a:pathLst>
              <a:path w="4868887" h="2274431">
                <a:moveTo>
                  <a:pt x="0" y="0"/>
                </a:moveTo>
                <a:lnTo>
                  <a:pt x="4868887" y="0"/>
                </a:lnTo>
                <a:lnTo>
                  <a:pt x="4868887" y="2274431"/>
                </a:lnTo>
                <a:lnTo>
                  <a:pt x="0" y="227443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957" r="-4957"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9" name="Freeform 9"/>
          <p:cNvSpPr/>
          <p:nvPr/>
        </p:nvSpPr>
        <p:spPr>
          <a:xfrm>
            <a:off x="5689171" y="530274"/>
            <a:ext cx="1250852" cy="1250852"/>
          </a:xfrm>
          <a:custGeom>
            <a:avLst/>
            <a:gdLst/>
            <a:ahLst/>
            <a:cxnLst/>
            <a:rect l="l" t="t" r="r" b="b"/>
            <a:pathLst>
              <a:path w="1250852" h="1250852">
                <a:moveTo>
                  <a:pt x="0" y="0"/>
                </a:moveTo>
                <a:lnTo>
                  <a:pt x="1250852" y="0"/>
                </a:lnTo>
                <a:lnTo>
                  <a:pt x="1250852" y="1250853"/>
                </a:lnTo>
                <a:lnTo>
                  <a:pt x="0" y="12508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11" name="TextBox 11"/>
          <p:cNvSpPr txBox="1"/>
          <p:nvPr/>
        </p:nvSpPr>
        <p:spPr>
          <a:xfrm>
            <a:off x="8678704" y="6642814"/>
            <a:ext cx="914400" cy="473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1"/>
              </a:lnSpc>
            </a:pPr>
            <a:r>
              <a:rPr lang="vi-VN" sz="2736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10/22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2230" y="857076"/>
            <a:ext cx="5004515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vi-VN" sz="2599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Tìm kiếm và tra cứu sản phẩm</a:t>
            </a: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2E2C02CF-0A28-0FDB-B3DC-48C5C2D67817}"/>
              </a:ext>
            </a:extLst>
          </p:cNvPr>
          <p:cNvSpPr txBox="1"/>
          <p:nvPr/>
        </p:nvSpPr>
        <p:spPr>
          <a:xfrm>
            <a:off x="191757" y="97831"/>
            <a:ext cx="7193032" cy="396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0"/>
              </a:lnSpc>
            </a:pPr>
            <a:r>
              <a:rPr lang="vi-VN" sz="3200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III. Kết quả đạt được</a:t>
            </a: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7288987" y="-716070"/>
            <a:ext cx="3466186" cy="3466186"/>
          </a:xfrm>
          <a:custGeom>
            <a:avLst/>
            <a:gdLst/>
            <a:ahLst/>
            <a:cxnLst/>
            <a:rect l="l" t="t" r="r" b="b"/>
            <a:pathLst>
              <a:path w="3466186" h="3466186">
                <a:moveTo>
                  <a:pt x="3466186" y="3466185"/>
                </a:moveTo>
                <a:lnTo>
                  <a:pt x="0" y="3466185"/>
                </a:lnTo>
                <a:lnTo>
                  <a:pt x="0" y="0"/>
                </a:lnTo>
                <a:lnTo>
                  <a:pt x="3466186" y="0"/>
                </a:lnTo>
                <a:lnTo>
                  <a:pt x="3466186" y="34661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grpSp>
        <p:nvGrpSpPr>
          <p:cNvPr id="5" name="Group 5"/>
          <p:cNvGrpSpPr/>
          <p:nvPr/>
        </p:nvGrpSpPr>
        <p:grpSpPr>
          <a:xfrm>
            <a:off x="8451504" y="4021722"/>
            <a:ext cx="211931" cy="26299"/>
            <a:chOff x="0" y="0"/>
            <a:chExt cx="282575" cy="350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2575" cy="35052"/>
            </a:xfrm>
            <a:custGeom>
              <a:avLst/>
              <a:gdLst/>
              <a:ahLst/>
              <a:cxnLst/>
              <a:rect l="l" t="t" r="r" b="b"/>
              <a:pathLst>
                <a:path w="282575" h="35052">
                  <a:moveTo>
                    <a:pt x="265049" y="0"/>
                  </a:moveTo>
                  <a:lnTo>
                    <a:pt x="17526" y="0"/>
                  </a:lnTo>
                  <a:cubicBezTo>
                    <a:pt x="8255" y="0"/>
                    <a:pt x="0" y="7239"/>
                    <a:pt x="0" y="17526"/>
                  </a:cubicBezTo>
                  <a:cubicBezTo>
                    <a:pt x="0" y="27813"/>
                    <a:pt x="8255" y="35052"/>
                    <a:pt x="17526" y="35052"/>
                  </a:cubicBezTo>
                  <a:lnTo>
                    <a:pt x="265049" y="35052"/>
                  </a:lnTo>
                  <a:cubicBezTo>
                    <a:pt x="274320" y="35052"/>
                    <a:pt x="282575" y="27813"/>
                    <a:pt x="282575" y="17526"/>
                  </a:cubicBezTo>
                  <a:cubicBezTo>
                    <a:pt x="282575" y="7239"/>
                    <a:pt x="274320" y="0"/>
                    <a:pt x="265049" y="0"/>
                  </a:cubicBezTo>
                  <a:close/>
                </a:path>
              </a:pathLst>
            </a:custGeom>
            <a:solidFill>
              <a:srgbClr val="555555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vi-VN" noProof="0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729767" y="4015502"/>
            <a:ext cx="40586" cy="38738"/>
            <a:chOff x="0" y="0"/>
            <a:chExt cx="54115" cy="51651"/>
          </a:xfrm>
        </p:grpSpPr>
        <p:sp>
          <p:nvSpPr>
            <p:cNvPr id="8" name="Freeform 8"/>
            <p:cNvSpPr/>
            <p:nvPr/>
          </p:nvSpPr>
          <p:spPr>
            <a:xfrm>
              <a:off x="1095" y="0"/>
              <a:ext cx="51912" cy="51564"/>
            </a:xfrm>
            <a:custGeom>
              <a:avLst/>
              <a:gdLst/>
              <a:ahLst/>
              <a:cxnLst/>
              <a:rect l="l" t="t" r="r" b="b"/>
              <a:pathLst>
                <a:path w="51912" h="51564">
                  <a:moveTo>
                    <a:pt x="25956" y="0"/>
                  </a:moveTo>
                  <a:cubicBezTo>
                    <a:pt x="16685" y="0"/>
                    <a:pt x="8176" y="4953"/>
                    <a:pt x="3477" y="12954"/>
                  </a:cubicBezTo>
                  <a:cubicBezTo>
                    <a:pt x="-1222" y="20955"/>
                    <a:pt x="-1095" y="30734"/>
                    <a:pt x="3477" y="38735"/>
                  </a:cubicBezTo>
                  <a:cubicBezTo>
                    <a:pt x="8049" y="46736"/>
                    <a:pt x="16685" y="51689"/>
                    <a:pt x="25956" y="51562"/>
                  </a:cubicBezTo>
                  <a:cubicBezTo>
                    <a:pt x="35227" y="51435"/>
                    <a:pt x="43736" y="46736"/>
                    <a:pt x="48435" y="38735"/>
                  </a:cubicBezTo>
                  <a:cubicBezTo>
                    <a:pt x="53134" y="30734"/>
                    <a:pt x="53007" y="20828"/>
                    <a:pt x="48435" y="12827"/>
                  </a:cubicBezTo>
                  <a:cubicBezTo>
                    <a:pt x="43863" y="4826"/>
                    <a:pt x="35227" y="0"/>
                    <a:pt x="25956" y="0"/>
                  </a:cubicBezTo>
                  <a:close/>
                </a:path>
              </a:pathLst>
            </a:custGeom>
            <a:solidFill>
              <a:srgbClr val="555555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vi-VN" noProof="0"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768523" y="4318740"/>
            <a:ext cx="17012" cy="129940"/>
            <a:chOff x="0" y="0"/>
            <a:chExt cx="22682" cy="17325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733" cy="173355"/>
            </a:xfrm>
            <a:custGeom>
              <a:avLst/>
              <a:gdLst/>
              <a:ahLst/>
              <a:cxnLst/>
              <a:rect l="l" t="t" r="r" b="b"/>
              <a:pathLst>
                <a:path w="22733" h="173355">
                  <a:moveTo>
                    <a:pt x="0" y="21717"/>
                  </a:moveTo>
                  <a:lnTo>
                    <a:pt x="0" y="150622"/>
                  </a:lnTo>
                  <a:cubicBezTo>
                    <a:pt x="0" y="162941"/>
                    <a:pt x="10287" y="173355"/>
                    <a:pt x="22733" y="173355"/>
                  </a:cubicBezTo>
                  <a:lnTo>
                    <a:pt x="22733" y="0"/>
                  </a:lnTo>
                  <a:cubicBezTo>
                    <a:pt x="10287" y="0"/>
                    <a:pt x="0" y="9271"/>
                    <a:pt x="0" y="21717"/>
                  </a:cubicBezTo>
                  <a:close/>
                </a:path>
              </a:pathLst>
            </a:custGeom>
            <a:solidFill>
              <a:srgbClr val="2E2E2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vi-VN" noProof="0" dirty="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768523" y="4545368"/>
            <a:ext cx="17012" cy="234363"/>
            <a:chOff x="0" y="0"/>
            <a:chExt cx="22682" cy="31248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733" cy="312547"/>
            </a:xfrm>
            <a:custGeom>
              <a:avLst/>
              <a:gdLst/>
              <a:ahLst/>
              <a:cxnLst/>
              <a:rect l="l" t="t" r="r" b="b"/>
              <a:pathLst>
                <a:path w="22733" h="312547">
                  <a:moveTo>
                    <a:pt x="0" y="21717"/>
                  </a:moveTo>
                  <a:lnTo>
                    <a:pt x="0" y="289814"/>
                  </a:lnTo>
                  <a:cubicBezTo>
                    <a:pt x="0" y="302133"/>
                    <a:pt x="10287" y="312547"/>
                    <a:pt x="22733" y="312547"/>
                  </a:cubicBezTo>
                  <a:lnTo>
                    <a:pt x="22733" y="0"/>
                  </a:lnTo>
                  <a:cubicBezTo>
                    <a:pt x="10287" y="0"/>
                    <a:pt x="0" y="9271"/>
                    <a:pt x="0" y="21717"/>
                  </a:cubicBezTo>
                  <a:close/>
                </a:path>
              </a:pathLst>
            </a:custGeom>
            <a:solidFill>
              <a:srgbClr val="2E2E2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vi-VN" noProof="0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768523" y="4830775"/>
            <a:ext cx="17012" cy="235134"/>
            <a:chOff x="0" y="0"/>
            <a:chExt cx="22682" cy="31351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733" cy="313563"/>
            </a:xfrm>
            <a:custGeom>
              <a:avLst/>
              <a:gdLst/>
              <a:ahLst/>
              <a:cxnLst/>
              <a:rect l="l" t="t" r="r" b="b"/>
              <a:pathLst>
                <a:path w="22733" h="313563">
                  <a:moveTo>
                    <a:pt x="0" y="22733"/>
                  </a:moveTo>
                  <a:lnTo>
                    <a:pt x="0" y="290830"/>
                  </a:lnTo>
                  <a:cubicBezTo>
                    <a:pt x="0" y="303149"/>
                    <a:pt x="10287" y="313563"/>
                    <a:pt x="22733" y="313563"/>
                  </a:cubicBezTo>
                  <a:lnTo>
                    <a:pt x="22733" y="0"/>
                  </a:lnTo>
                  <a:cubicBezTo>
                    <a:pt x="10287" y="0"/>
                    <a:pt x="0" y="10287"/>
                    <a:pt x="0" y="22733"/>
                  </a:cubicBezTo>
                  <a:close/>
                </a:path>
              </a:pathLst>
            </a:custGeom>
            <a:solidFill>
              <a:srgbClr val="2E2E2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vi-VN" noProof="0" dirty="0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489048" y="4092435"/>
            <a:ext cx="37995" cy="36271"/>
            <a:chOff x="0" y="0"/>
            <a:chExt cx="50660" cy="48362"/>
          </a:xfrm>
        </p:grpSpPr>
        <p:sp>
          <p:nvSpPr>
            <p:cNvPr id="18" name="Freeform 18"/>
            <p:cNvSpPr/>
            <p:nvPr/>
          </p:nvSpPr>
          <p:spPr>
            <a:xfrm>
              <a:off x="1080" y="0"/>
              <a:ext cx="48387" cy="48387"/>
            </a:xfrm>
            <a:custGeom>
              <a:avLst/>
              <a:gdLst/>
              <a:ahLst/>
              <a:cxnLst/>
              <a:rect l="l" t="t" r="r" b="b"/>
              <a:pathLst>
                <a:path w="48387" h="48387">
                  <a:moveTo>
                    <a:pt x="24193" y="0"/>
                  </a:moveTo>
                  <a:cubicBezTo>
                    <a:pt x="15557" y="0"/>
                    <a:pt x="7556" y="4572"/>
                    <a:pt x="3238" y="12065"/>
                  </a:cubicBezTo>
                  <a:cubicBezTo>
                    <a:pt x="-1080" y="19558"/>
                    <a:pt x="-1080" y="28829"/>
                    <a:pt x="3238" y="36322"/>
                  </a:cubicBezTo>
                  <a:cubicBezTo>
                    <a:pt x="7556" y="43815"/>
                    <a:pt x="15557" y="48387"/>
                    <a:pt x="24193" y="48387"/>
                  </a:cubicBezTo>
                  <a:cubicBezTo>
                    <a:pt x="32829" y="48387"/>
                    <a:pt x="40830" y="43815"/>
                    <a:pt x="45148" y="36322"/>
                  </a:cubicBezTo>
                  <a:cubicBezTo>
                    <a:pt x="49466" y="28829"/>
                    <a:pt x="49466" y="19558"/>
                    <a:pt x="45148" y="12065"/>
                  </a:cubicBezTo>
                  <a:cubicBezTo>
                    <a:pt x="40830" y="4572"/>
                    <a:pt x="32956" y="0"/>
                    <a:pt x="24193" y="0"/>
                  </a:cubicBezTo>
                  <a:close/>
                </a:path>
              </a:pathLst>
            </a:custGeom>
            <a:solidFill>
              <a:srgbClr val="333333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vi-VN" noProof="0" dirty="0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568925" y="4084577"/>
            <a:ext cx="54464" cy="51987"/>
            <a:chOff x="0" y="0"/>
            <a:chExt cx="72619" cy="69317"/>
          </a:xfrm>
        </p:grpSpPr>
        <p:sp>
          <p:nvSpPr>
            <p:cNvPr id="20" name="Freeform 20"/>
            <p:cNvSpPr/>
            <p:nvPr/>
          </p:nvSpPr>
          <p:spPr>
            <a:xfrm>
              <a:off x="1556" y="0"/>
              <a:ext cx="69532" cy="69217"/>
            </a:xfrm>
            <a:custGeom>
              <a:avLst/>
              <a:gdLst/>
              <a:ahLst/>
              <a:cxnLst/>
              <a:rect l="l" t="t" r="r" b="b"/>
              <a:pathLst>
                <a:path w="69532" h="69217">
                  <a:moveTo>
                    <a:pt x="34766" y="0"/>
                  </a:moveTo>
                  <a:cubicBezTo>
                    <a:pt x="22320" y="0"/>
                    <a:pt x="10890" y="6604"/>
                    <a:pt x="4667" y="17272"/>
                  </a:cubicBezTo>
                  <a:cubicBezTo>
                    <a:pt x="-1556" y="27940"/>
                    <a:pt x="-1556" y="41275"/>
                    <a:pt x="4667" y="51943"/>
                  </a:cubicBezTo>
                  <a:cubicBezTo>
                    <a:pt x="10890" y="62611"/>
                    <a:pt x="22320" y="69342"/>
                    <a:pt x="34766" y="69215"/>
                  </a:cubicBezTo>
                  <a:cubicBezTo>
                    <a:pt x="47212" y="69088"/>
                    <a:pt x="58642" y="62738"/>
                    <a:pt x="64865" y="51943"/>
                  </a:cubicBezTo>
                  <a:cubicBezTo>
                    <a:pt x="71088" y="41148"/>
                    <a:pt x="71088" y="27940"/>
                    <a:pt x="64865" y="17272"/>
                  </a:cubicBezTo>
                  <a:cubicBezTo>
                    <a:pt x="58642" y="6604"/>
                    <a:pt x="47212" y="0"/>
                    <a:pt x="34766" y="0"/>
                  </a:cubicBezTo>
                  <a:close/>
                </a:path>
              </a:pathLst>
            </a:custGeom>
            <a:solidFill>
              <a:srgbClr val="333333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vi-VN" noProof="0" dirty="0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668461" y="4096055"/>
            <a:ext cx="30394" cy="29013"/>
            <a:chOff x="0" y="0"/>
            <a:chExt cx="40526" cy="38684"/>
          </a:xfrm>
        </p:grpSpPr>
        <p:sp>
          <p:nvSpPr>
            <p:cNvPr id="22" name="Freeform 22"/>
            <p:cNvSpPr/>
            <p:nvPr/>
          </p:nvSpPr>
          <p:spPr>
            <a:xfrm>
              <a:off x="809" y="0"/>
              <a:ext cx="38719" cy="38735"/>
            </a:xfrm>
            <a:custGeom>
              <a:avLst/>
              <a:gdLst/>
              <a:ahLst/>
              <a:cxnLst/>
              <a:rect l="l" t="t" r="r" b="b"/>
              <a:pathLst>
                <a:path w="38719" h="38735">
                  <a:moveTo>
                    <a:pt x="19511" y="0"/>
                  </a:moveTo>
                  <a:cubicBezTo>
                    <a:pt x="12526" y="0"/>
                    <a:pt x="6176" y="3683"/>
                    <a:pt x="2620" y="9652"/>
                  </a:cubicBezTo>
                  <a:cubicBezTo>
                    <a:pt x="-936" y="15621"/>
                    <a:pt x="-809" y="22987"/>
                    <a:pt x="2620" y="29083"/>
                  </a:cubicBezTo>
                  <a:cubicBezTo>
                    <a:pt x="6049" y="35179"/>
                    <a:pt x="12526" y="38735"/>
                    <a:pt x="19384" y="38735"/>
                  </a:cubicBezTo>
                  <a:cubicBezTo>
                    <a:pt x="26242" y="38735"/>
                    <a:pt x="32719" y="35052"/>
                    <a:pt x="36148" y="29083"/>
                  </a:cubicBezTo>
                  <a:cubicBezTo>
                    <a:pt x="39577" y="23114"/>
                    <a:pt x="39577" y="15748"/>
                    <a:pt x="36148" y="9779"/>
                  </a:cubicBezTo>
                  <a:cubicBezTo>
                    <a:pt x="32719" y="3810"/>
                    <a:pt x="26369" y="0"/>
                    <a:pt x="19511" y="0"/>
                  </a:cubicBezTo>
                  <a:close/>
                </a:path>
              </a:pathLst>
            </a:custGeom>
            <a:solidFill>
              <a:srgbClr val="333333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vi-VN" noProof="0" dirty="0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676690" y="4103913"/>
            <a:ext cx="13935" cy="13297"/>
            <a:chOff x="0" y="0"/>
            <a:chExt cx="18580" cy="17729"/>
          </a:xfrm>
        </p:grpSpPr>
        <p:sp>
          <p:nvSpPr>
            <p:cNvPr id="24" name="Freeform 24"/>
            <p:cNvSpPr/>
            <p:nvPr/>
          </p:nvSpPr>
          <p:spPr>
            <a:xfrm>
              <a:off x="460" y="0"/>
              <a:ext cx="17923" cy="17780"/>
            </a:xfrm>
            <a:custGeom>
              <a:avLst/>
              <a:gdLst/>
              <a:ahLst/>
              <a:cxnLst/>
              <a:rect l="l" t="t" r="r" b="b"/>
              <a:pathLst>
                <a:path w="17923" h="17780">
                  <a:moveTo>
                    <a:pt x="8811" y="0"/>
                  </a:moveTo>
                  <a:cubicBezTo>
                    <a:pt x="5636" y="0"/>
                    <a:pt x="2715" y="1651"/>
                    <a:pt x="1191" y="4445"/>
                  </a:cubicBezTo>
                  <a:cubicBezTo>
                    <a:pt x="-333" y="7239"/>
                    <a:pt x="-460" y="10541"/>
                    <a:pt x="1191" y="13335"/>
                  </a:cubicBezTo>
                  <a:cubicBezTo>
                    <a:pt x="2842" y="16129"/>
                    <a:pt x="5763" y="17780"/>
                    <a:pt x="8938" y="17780"/>
                  </a:cubicBezTo>
                  <a:cubicBezTo>
                    <a:pt x="12113" y="17780"/>
                    <a:pt x="15034" y="16129"/>
                    <a:pt x="16685" y="13335"/>
                  </a:cubicBezTo>
                  <a:cubicBezTo>
                    <a:pt x="18336" y="10541"/>
                    <a:pt x="18336" y="7239"/>
                    <a:pt x="16685" y="4445"/>
                  </a:cubicBezTo>
                  <a:cubicBezTo>
                    <a:pt x="15034" y="1651"/>
                    <a:pt x="11986" y="0"/>
                    <a:pt x="8811" y="0"/>
                  </a:cubicBezTo>
                  <a:close/>
                </a:path>
              </a:pathLst>
            </a:custGeom>
            <a:solidFill>
              <a:srgbClr val="E9E8E9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vi-VN" noProof="0" dirty="0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5675633" y="4103922"/>
            <a:ext cx="7601" cy="7249"/>
            <a:chOff x="0" y="0"/>
            <a:chExt cx="10135" cy="9665"/>
          </a:xfrm>
        </p:grpSpPr>
        <p:sp>
          <p:nvSpPr>
            <p:cNvPr id="26" name="Freeform 26"/>
            <p:cNvSpPr/>
            <p:nvPr/>
          </p:nvSpPr>
          <p:spPr>
            <a:xfrm>
              <a:off x="222" y="0"/>
              <a:ext cx="9716" cy="9652"/>
            </a:xfrm>
            <a:custGeom>
              <a:avLst/>
              <a:gdLst/>
              <a:ahLst/>
              <a:cxnLst/>
              <a:rect l="l" t="t" r="r" b="b"/>
              <a:pathLst>
                <a:path w="9716" h="9652">
                  <a:moveTo>
                    <a:pt x="4858" y="0"/>
                  </a:moveTo>
                  <a:cubicBezTo>
                    <a:pt x="3080" y="0"/>
                    <a:pt x="1556" y="889"/>
                    <a:pt x="667" y="2413"/>
                  </a:cubicBezTo>
                  <a:cubicBezTo>
                    <a:pt x="-222" y="3937"/>
                    <a:pt x="-222" y="5715"/>
                    <a:pt x="667" y="7239"/>
                  </a:cubicBezTo>
                  <a:cubicBezTo>
                    <a:pt x="1556" y="8763"/>
                    <a:pt x="3080" y="9652"/>
                    <a:pt x="4858" y="9652"/>
                  </a:cubicBezTo>
                  <a:cubicBezTo>
                    <a:pt x="6636" y="9652"/>
                    <a:pt x="8160" y="8763"/>
                    <a:pt x="9049" y="7239"/>
                  </a:cubicBezTo>
                  <a:cubicBezTo>
                    <a:pt x="9938" y="5715"/>
                    <a:pt x="9938" y="3937"/>
                    <a:pt x="9049" y="2413"/>
                  </a:cubicBezTo>
                  <a:cubicBezTo>
                    <a:pt x="8160" y="889"/>
                    <a:pt x="6636" y="0"/>
                    <a:pt x="4858" y="0"/>
                  </a:cubicBezTo>
                  <a:close/>
                </a:path>
              </a:pathLst>
            </a:custGeom>
            <a:solidFill>
              <a:srgbClr val="010101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vi-VN" noProof="0" dirty="0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803126" y="4289193"/>
            <a:ext cx="9049" cy="132159"/>
            <a:chOff x="0" y="0"/>
            <a:chExt cx="12065" cy="17621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490" cy="176276"/>
            </a:xfrm>
            <a:custGeom>
              <a:avLst/>
              <a:gdLst/>
              <a:ahLst/>
              <a:cxnLst/>
              <a:rect l="l" t="t" r="r" b="b"/>
              <a:pathLst>
                <a:path w="10490" h="176276">
                  <a:moveTo>
                    <a:pt x="0" y="0"/>
                  </a:moveTo>
                  <a:lnTo>
                    <a:pt x="0" y="176276"/>
                  </a:lnTo>
                  <a:cubicBezTo>
                    <a:pt x="12065" y="176276"/>
                    <a:pt x="10414" y="166624"/>
                    <a:pt x="10414" y="154559"/>
                  </a:cubicBezTo>
                  <a:lnTo>
                    <a:pt x="10414" y="22479"/>
                  </a:lnTo>
                  <a:cubicBezTo>
                    <a:pt x="10414" y="10414"/>
                    <a:pt x="12065" y="0"/>
                    <a:pt x="0" y="0"/>
                  </a:cubicBezTo>
                  <a:close/>
                </a:path>
              </a:pathLst>
            </a:custGeom>
            <a:solidFill>
              <a:srgbClr val="BCBCB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vi-VN" noProof="0" dirty="0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6803126" y="4444298"/>
            <a:ext cx="9049" cy="132159"/>
            <a:chOff x="0" y="0"/>
            <a:chExt cx="12065" cy="17621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490" cy="176276"/>
            </a:xfrm>
            <a:custGeom>
              <a:avLst/>
              <a:gdLst/>
              <a:ahLst/>
              <a:cxnLst/>
              <a:rect l="l" t="t" r="r" b="b"/>
              <a:pathLst>
                <a:path w="10490" h="176276">
                  <a:moveTo>
                    <a:pt x="0" y="0"/>
                  </a:moveTo>
                  <a:lnTo>
                    <a:pt x="0" y="176276"/>
                  </a:lnTo>
                  <a:cubicBezTo>
                    <a:pt x="12065" y="176276"/>
                    <a:pt x="10414" y="166624"/>
                    <a:pt x="10414" y="154559"/>
                  </a:cubicBezTo>
                  <a:lnTo>
                    <a:pt x="10414" y="22479"/>
                  </a:lnTo>
                  <a:cubicBezTo>
                    <a:pt x="10414" y="10414"/>
                    <a:pt x="12065" y="0"/>
                    <a:pt x="0" y="0"/>
                  </a:cubicBezTo>
                  <a:close/>
                </a:path>
              </a:pathLst>
            </a:custGeom>
            <a:solidFill>
              <a:srgbClr val="BCBCB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vi-VN" noProof="0" dirty="0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6492935" y="4033923"/>
            <a:ext cx="152076" cy="9049"/>
            <a:chOff x="0" y="0"/>
            <a:chExt cx="202768" cy="12065"/>
          </a:xfrm>
        </p:grpSpPr>
        <p:sp>
          <p:nvSpPr>
            <p:cNvPr id="32" name="Freeform 32"/>
            <p:cNvSpPr/>
            <p:nvPr/>
          </p:nvSpPr>
          <p:spPr>
            <a:xfrm>
              <a:off x="0" y="1575"/>
              <a:ext cx="202819" cy="10490"/>
            </a:xfrm>
            <a:custGeom>
              <a:avLst/>
              <a:gdLst/>
              <a:ahLst/>
              <a:cxnLst/>
              <a:rect l="l" t="t" r="r" b="b"/>
              <a:pathLst>
                <a:path w="202819" h="10490">
                  <a:moveTo>
                    <a:pt x="0" y="10490"/>
                  </a:moveTo>
                  <a:lnTo>
                    <a:pt x="202819" y="10490"/>
                  </a:lnTo>
                  <a:cubicBezTo>
                    <a:pt x="202819" y="-1575"/>
                    <a:pt x="193167" y="76"/>
                    <a:pt x="181102" y="76"/>
                  </a:cubicBezTo>
                  <a:lnTo>
                    <a:pt x="21717" y="76"/>
                  </a:lnTo>
                  <a:cubicBezTo>
                    <a:pt x="9652" y="76"/>
                    <a:pt x="0" y="-1575"/>
                    <a:pt x="0" y="10490"/>
                  </a:cubicBezTo>
                  <a:close/>
                </a:path>
              </a:pathLst>
            </a:custGeom>
            <a:solidFill>
              <a:srgbClr val="BCBCB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vi-VN" noProof="0" dirty="0"/>
            </a:p>
          </p:txBody>
        </p:sp>
      </p:grpSp>
      <p:sp>
        <p:nvSpPr>
          <p:cNvPr id="33" name="Freeform 33"/>
          <p:cNvSpPr/>
          <p:nvPr/>
        </p:nvSpPr>
        <p:spPr>
          <a:xfrm>
            <a:off x="4537144" y="3494058"/>
            <a:ext cx="2262633" cy="1722430"/>
          </a:xfrm>
          <a:custGeom>
            <a:avLst/>
            <a:gdLst/>
            <a:ahLst/>
            <a:cxnLst/>
            <a:rect l="l" t="t" r="r" b="b"/>
            <a:pathLst>
              <a:path w="2262633" h="1722430">
                <a:moveTo>
                  <a:pt x="0" y="0"/>
                </a:moveTo>
                <a:lnTo>
                  <a:pt x="2262633" y="0"/>
                </a:lnTo>
                <a:lnTo>
                  <a:pt x="2262633" y="1722430"/>
                </a:lnTo>
                <a:lnTo>
                  <a:pt x="0" y="1722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34" name="Freeform 34"/>
          <p:cNvSpPr/>
          <p:nvPr/>
        </p:nvSpPr>
        <p:spPr>
          <a:xfrm>
            <a:off x="396432" y="3203749"/>
            <a:ext cx="3956063" cy="2170889"/>
          </a:xfrm>
          <a:custGeom>
            <a:avLst/>
            <a:gdLst/>
            <a:ahLst/>
            <a:cxnLst/>
            <a:rect l="l" t="t" r="r" b="b"/>
            <a:pathLst>
              <a:path w="3956063" h="2170889">
                <a:moveTo>
                  <a:pt x="0" y="0"/>
                </a:moveTo>
                <a:lnTo>
                  <a:pt x="3956063" y="0"/>
                </a:lnTo>
                <a:lnTo>
                  <a:pt x="3956063" y="2170889"/>
                </a:lnTo>
                <a:lnTo>
                  <a:pt x="0" y="21708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36" name="Freeform 36"/>
          <p:cNvSpPr/>
          <p:nvPr/>
        </p:nvSpPr>
        <p:spPr>
          <a:xfrm>
            <a:off x="1028993" y="5555613"/>
            <a:ext cx="1659631" cy="1584948"/>
          </a:xfrm>
          <a:custGeom>
            <a:avLst/>
            <a:gdLst/>
            <a:ahLst/>
            <a:cxnLst/>
            <a:rect l="l" t="t" r="r" b="b"/>
            <a:pathLst>
              <a:path w="1659631" h="1584948">
                <a:moveTo>
                  <a:pt x="0" y="0"/>
                </a:moveTo>
                <a:lnTo>
                  <a:pt x="1659632" y="0"/>
                </a:lnTo>
                <a:lnTo>
                  <a:pt x="1659632" y="1584948"/>
                </a:lnTo>
                <a:lnTo>
                  <a:pt x="0" y="15849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37" name="Freeform 37"/>
          <p:cNvSpPr/>
          <p:nvPr/>
        </p:nvSpPr>
        <p:spPr>
          <a:xfrm>
            <a:off x="7208411" y="3365234"/>
            <a:ext cx="1630789" cy="1847919"/>
          </a:xfrm>
          <a:custGeom>
            <a:avLst/>
            <a:gdLst/>
            <a:ahLst/>
            <a:cxnLst/>
            <a:rect l="l" t="t" r="r" b="b"/>
            <a:pathLst>
              <a:path w="1630789" h="1847919">
                <a:moveTo>
                  <a:pt x="0" y="0"/>
                </a:moveTo>
                <a:lnTo>
                  <a:pt x="1630789" y="0"/>
                </a:lnTo>
                <a:lnTo>
                  <a:pt x="1630789" y="1847919"/>
                </a:lnTo>
                <a:lnTo>
                  <a:pt x="0" y="18479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39" name="TextBox 39"/>
          <p:cNvSpPr txBox="1"/>
          <p:nvPr/>
        </p:nvSpPr>
        <p:spPr>
          <a:xfrm>
            <a:off x="8839200" y="6760007"/>
            <a:ext cx="1143000" cy="43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1"/>
              </a:lnSpc>
            </a:pPr>
            <a:r>
              <a:rPr lang="vi-VN" sz="2736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11/22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31520" y="674370"/>
            <a:ext cx="4327922" cy="493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1"/>
              </a:lnSpc>
              <a:spcBef>
                <a:spcPct val="0"/>
              </a:spcBef>
            </a:pPr>
            <a:r>
              <a:rPr lang="vi-VN" sz="3035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Tài khoản </a:t>
            </a:r>
            <a:r>
              <a:rPr lang="en-US" sz="3035" b="1" noProof="0" dirty="0" err="1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và</a:t>
            </a:r>
            <a:r>
              <a:rPr lang="vi-VN" sz="3035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 </a:t>
            </a:r>
            <a:r>
              <a:rPr lang="en-US" sz="3035" b="1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b</a:t>
            </a:r>
            <a:r>
              <a:rPr lang="vi-VN" sz="3035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ảo mật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471449" y="1321071"/>
            <a:ext cx="8550631" cy="2197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vi-VN" sz="2499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Kiểm tra định dạng Email, độ mạnh mật khẩu</a:t>
            </a:r>
          </a:p>
          <a:p>
            <a:pPr algn="l">
              <a:lnSpc>
                <a:spcPts val="3499"/>
              </a:lnSpc>
            </a:pPr>
            <a:r>
              <a:rPr lang="vi-VN" sz="2499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Bảo mật: Sử dụng thuật toán Hashing (Bcrypt) để mã hóa mật khẩu</a:t>
            </a:r>
          </a:p>
          <a:p>
            <a:pPr algn="l">
              <a:lnSpc>
                <a:spcPts val="3499"/>
              </a:lnSpc>
            </a:pPr>
            <a:r>
              <a:rPr lang="vi-VN" sz="2499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An toàn: Mật khẩu không lưu dạng văn bản trong JSON</a:t>
            </a:r>
          </a:p>
          <a:p>
            <a:pPr algn="l">
              <a:lnSpc>
                <a:spcPts val="3499"/>
              </a:lnSpc>
            </a:pPr>
            <a:endParaRPr lang="vi-VN" sz="2499" noProof="0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" name="TextBox 4">
            <a:extLst>
              <a:ext uri="{FF2B5EF4-FFF2-40B4-BE49-F238E27FC236}">
                <a16:creationId xmlns:a16="http://schemas.microsoft.com/office/drawing/2014/main" id="{6330AD53-31E8-41DC-1CF2-7659A3882618}"/>
              </a:ext>
            </a:extLst>
          </p:cNvPr>
          <p:cNvSpPr txBox="1"/>
          <p:nvPr/>
        </p:nvSpPr>
        <p:spPr>
          <a:xfrm>
            <a:off x="191757" y="97831"/>
            <a:ext cx="7193032" cy="396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0"/>
              </a:lnSpc>
            </a:pPr>
            <a:r>
              <a:rPr lang="vi-VN" sz="3200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III. Kết quả đạt được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34DE1D2-CE0A-DDA1-B04B-098689E25F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05951" y="5248645"/>
            <a:ext cx="3878196" cy="201765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6382" y="626745"/>
            <a:ext cx="7777601" cy="496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11"/>
              </a:lnSpc>
            </a:pPr>
            <a:r>
              <a:rPr lang="vi-VN" sz="2935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Giỏ hàng thông minh</a:t>
            </a:r>
          </a:p>
        </p:txBody>
      </p:sp>
      <p:sp>
        <p:nvSpPr>
          <p:cNvPr id="3" name="Freeform 3"/>
          <p:cNvSpPr/>
          <p:nvPr/>
        </p:nvSpPr>
        <p:spPr>
          <a:xfrm flipH="1" flipV="1">
            <a:off x="7288987" y="-716070"/>
            <a:ext cx="3466186" cy="3466186"/>
          </a:xfrm>
          <a:custGeom>
            <a:avLst/>
            <a:gdLst/>
            <a:ahLst/>
            <a:cxnLst/>
            <a:rect l="l" t="t" r="r" b="b"/>
            <a:pathLst>
              <a:path w="3466186" h="3466186">
                <a:moveTo>
                  <a:pt x="3466186" y="3466185"/>
                </a:moveTo>
                <a:lnTo>
                  <a:pt x="0" y="3466185"/>
                </a:lnTo>
                <a:lnTo>
                  <a:pt x="0" y="0"/>
                </a:lnTo>
                <a:lnTo>
                  <a:pt x="3466186" y="0"/>
                </a:lnTo>
                <a:lnTo>
                  <a:pt x="3466186" y="34661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4" name="Freeform 4"/>
          <p:cNvSpPr/>
          <p:nvPr/>
        </p:nvSpPr>
        <p:spPr>
          <a:xfrm flipV="1">
            <a:off x="0" y="4624559"/>
            <a:ext cx="2838726" cy="2838726"/>
          </a:xfrm>
          <a:custGeom>
            <a:avLst/>
            <a:gdLst/>
            <a:ahLst/>
            <a:cxnLst/>
            <a:rect l="l" t="t" r="r" b="b"/>
            <a:pathLst>
              <a:path w="2838726" h="2838726">
                <a:moveTo>
                  <a:pt x="0" y="2838726"/>
                </a:moveTo>
                <a:lnTo>
                  <a:pt x="2838726" y="2838726"/>
                </a:lnTo>
                <a:lnTo>
                  <a:pt x="2838726" y="0"/>
                </a:lnTo>
                <a:lnTo>
                  <a:pt x="0" y="0"/>
                </a:lnTo>
                <a:lnTo>
                  <a:pt x="0" y="283872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5" name="Freeform 5"/>
          <p:cNvSpPr/>
          <p:nvPr/>
        </p:nvSpPr>
        <p:spPr>
          <a:xfrm>
            <a:off x="6340973" y="4624559"/>
            <a:ext cx="2681107" cy="2681107"/>
          </a:xfrm>
          <a:custGeom>
            <a:avLst/>
            <a:gdLst/>
            <a:ahLst/>
            <a:cxnLst/>
            <a:rect l="l" t="t" r="r" b="b"/>
            <a:pathLst>
              <a:path w="2681107" h="2681107">
                <a:moveTo>
                  <a:pt x="0" y="0"/>
                </a:moveTo>
                <a:lnTo>
                  <a:pt x="2681107" y="0"/>
                </a:lnTo>
                <a:lnTo>
                  <a:pt x="2681107" y="2681106"/>
                </a:lnTo>
                <a:lnTo>
                  <a:pt x="0" y="26811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6" name="Freeform 6"/>
          <p:cNvSpPr/>
          <p:nvPr/>
        </p:nvSpPr>
        <p:spPr>
          <a:xfrm>
            <a:off x="455253" y="3041194"/>
            <a:ext cx="4421547" cy="1740984"/>
          </a:xfrm>
          <a:custGeom>
            <a:avLst/>
            <a:gdLst/>
            <a:ahLst/>
            <a:cxnLst/>
            <a:rect l="l" t="t" r="r" b="b"/>
            <a:pathLst>
              <a:path w="4421547" h="1740984">
                <a:moveTo>
                  <a:pt x="0" y="0"/>
                </a:moveTo>
                <a:lnTo>
                  <a:pt x="4421547" y="0"/>
                </a:lnTo>
                <a:lnTo>
                  <a:pt x="4421547" y="1740985"/>
                </a:lnTo>
                <a:lnTo>
                  <a:pt x="0" y="17409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7" name="Freeform 7"/>
          <p:cNvSpPr/>
          <p:nvPr/>
        </p:nvSpPr>
        <p:spPr>
          <a:xfrm>
            <a:off x="2838726" y="5065469"/>
            <a:ext cx="3025141" cy="1959790"/>
          </a:xfrm>
          <a:custGeom>
            <a:avLst/>
            <a:gdLst/>
            <a:ahLst/>
            <a:cxnLst/>
            <a:rect l="l" t="t" r="r" b="b"/>
            <a:pathLst>
              <a:path w="3025141" h="1959790">
                <a:moveTo>
                  <a:pt x="0" y="0"/>
                </a:moveTo>
                <a:lnTo>
                  <a:pt x="3025141" y="0"/>
                </a:lnTo>
                <a:lnTo>
                  <a:pt x="3025141" y="1959790"/>
                </a:lnTo>
                <a:lnTo>
                  <a:pt x="0" y="19597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8" name="Freeform 8"/>
          <p:cNvSpPr/>
          <p:nvPr/>
        </p:nvSpPr>
        <p:spPr>
          <a:xfrm>
            <a:off x="5238987" y="2413279"/>
            <a:ext cx="3013669" cy="2211280"/>
          </a:xfrm>
          <a:custGeom>
            <a:avLst/>
            <a:gdLst/>
            <a:ahLst/>
            <a:cxnLst/>
            <a:rect l="l" t="t" r="r" b="b"/>
            <a:pathLst>
              <a:path w="3013669" h="2211280">
                <a:moveTo>
                  <a:pt x="0" y="0"/>
                </a:moveTo>
                <a:lnTo>
                  <a:pt x="3013669" y="0"/>
                </a:lnTo>
                <a:lnTo>
                  <a:pt x="3013669" y="2211280"/>
                </a:lnTo>
                <a:lnTo>
                  <a:pt x="0" y="22112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9" name="TextBox 9"/>
          <p:cNvSpPr txBox="1"/>
          <p:nvPr/>
        </p:nvSpPr>
        <p:spPr>
          <a:xfrm>
            <a:off x="292546" y="1199783"/>
            <a:ext cx="9168508" cy="1998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57"/>
              </a:lnSpc>
            </a:pPr>
            <a:r>
              <a:rPr lang="vi-VN" sz="2828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Thao tác: Thêm/Sửa/Xóa sản phẩm mượt mà</a:t>
            </a:r>
          </a:p>
          <a:p>
            <a:pPr algn="l">
              <a:lnSpc>
                <a:spcPts val="3959"/>
              </a:lnSpc>
            </a:pPr>
            <a:r>
              <a:rPr lang="vi-VN" sz="2828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Công nghệ: Sử dụng AJAX cập nhật số lượng và tổng tiền không cần tải lại trang</a:t>
            </a:r>
          </a:p>
          <a:p>
            <a:pPr algn="l">
              <a:lnSpc>
                <a:spcPts val="3959"/>
              </a:lnSpc>
            </a:pPr>
            <a:endParaRPr lang="vi-VN" sz="2828" noProof="0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839200" y="6760007"/>
            <a:ext cx="914400" cy="43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1"/>
              </a:lnSpc>
            </a:pPr>
            <a:r>
              <a:rPr lang="vi-VN" sz="2736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12/16</a:t>
            </a: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AAFD2843-8186-3A56-A9D1-346038DE1021}"/>
              </a:ext>
            </a:extLst>
          </p:cNvPr>
          <p:cNvSpPr txBox="1"/>
          <p:nvPr/>
        </p:nvSpPr>
        <p:spPr>
          <a:xfrm>
            <a:off x="191757" y="97831"/>
            <a:ext cx="7193032" cy="396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0"/>
              </a:lnSpc>
            </a:pPr>
            <a:r>
              <a:rPr lang="vi-VN" sz="3200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III. Kết quả đạt được</a:t>
            </a: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7288987" y="-716070"/>
            <a:ext cx="3466186" cy="3466186"/>
          </a:xfrm>
          <a:custGeom>
            <a:avLst/>
            <a:gdLst/>
            <a:ahLst/>
            <a:cxnLst/>
            <a:rect l="l" t="t" r="r" b="b"/>
            <a:pathLst>
              <a:path w="3466186" h="3466186">
                <a:moveTo>
                  <a:pt x="3466186" y="3466185"/>
                </a:moveTo>
                <a:lnTo>
                  <a:pt x="0" y="3466185"/>
                </a:lnTo>
                <a:lnTo>
                  <a:pt x="0" y="0"/>
                </a:lnTo>
                <a:lnTo>
                  <a:pt x="3466186" y="0"/>
                </a:lnTo>
                <a:lnTo>
                  <a:pt x="3466186" y="34661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3" name="Freeform 3"/>
          <p:cNvSpPr/>
          <p:nvPr/>
        </p:nvSpPr>
        <p:spPr>
          <a:xfrm rot="5400000" flipH="1">
            <a:off x="185014" y="4528414"/>
            <a:ext cx="2601773" cy="2971800"/>
          </a:xfrm>
          <a:custGeom>
            <a:avLst/>
            <a:gdLst/>
            <a:ahLst/>
            <a:cxnLst/>
            <a:rect l="l" t="t" r="r" b="b"/>
            <a:pathLst>
              <a:path w="2601773" h="2971800">
                <a:moveTo>
                  <a:pt x="2601772" y="0"/>
                </a:moveTo>
                <a:lnTo>
                  <a:pt x="0" y="0"/>
                </a:lnTo>
                <a:lnTo>
                  <a:pt x="0" y="2971800"/>
                </a:lnTo>
                <a:lnTo>
                  <a:pt x="2601772" y="2971800"/>
                </a:lnTo>
                <a:lnTo>
                  <a:pt x="26017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111" r="-7111"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4" name="Freeform 4"/>
          <p:cNvSpPr/>
          <p:nvPr/>
        </p:nvSpPr>
        <p:spPr>
          <a:xfrm>
            <a:off x="5635969" y="4037892"/>
            <a:ext cx="3660431" cy="2545788"/>
          </a:xfrm>
          <a:custGeom>
            <a:avLst/>
            <a:gdLst/>
            <a:ahLst/>
            <a:cxnLst/>
            <a:rect l="l" t="t" r="r" b="b"/>
            <a:pathLst>
              <a:path w="3660431" h="2545788">
                <a:moveTo>
                  <a:pt x="0" y="0"/>
                </a:moveTo>
                <a:lnTo>
                  <a:pt x="3660431" y="0"/>
                </a:lnTo>
                <a:lnTo>
                  <a:pt x="3660431" y="2545788"/>
                </a:lnTo>
                <a:lnTo>
                  <a:pt x="0" y="25457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5" name="Freeform 5"/>
          <p:cNvSpPr/>
          <p:nvPr/>
        </p:nvSpPr>
        <p:spPr>
          <a:xfrm>
            <a:off x="1485900" y="3657600"/>
            <a:ext cx="3645267" cy="2066904"/>
          </a:xfrm>
          <a:custGeom>
            <a:avLst/>
            <a:gdLst/>
            <a:ahLst/>
            <a:cxnLst/>
            <a:rect l="l" t="t" r="r" b="b"/>
            <a:pathLst>
              <a:path w="3645267" h="2066904">
                <a:moveTo>
                  <a:pt x="0" y="0"/>
                </a:moveTo>
                <a:lnTo>
                  <a:pt x="3645267" y="0"/>
                </a:lnTo>
                <a:lnTo>
                  <a:pt x="3645267" y="2066904"/>
                </a:lnTo>
                <a:lnTo>
                  <a:pt x="0" y="20669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7" name="TextBox 7"/>
          <p:cNvSpPr txBox="1"/>
          <p:nvPr/>
        </p:nvSpPr>
        <p:spPr>
          <a:xfrm>
            <a:off x="608928" y="959872"/>
            <a:ext cx="7777601" cy="496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11"/>
              </a:lnSpc>
            </a:pPr>
            <a:r>
              <a:rPr lang="vi-VN" sz="2935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Đặt hàng và mã giảm giá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5092" y="1532910"/>
            <a:ext cx="9168508" cy="1580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7"/>
              </a:lnSpc>
            </a:pPr>
            <a:r>
              <a:rPr lang="vi-VN" sz="3028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Tự động điền: Lấy thông tin từ hồ sơ người dùng</a:t>
            </a:r>
          </a:p>
          <a:p>
            <a:pPr algn="l">
              <a:lnSpc>
                <a:spcPts val="4239"/>
              </a:lnSpc>
            </a:pPr>
            <a:r>
              <a:rPr lang="vi-VN" sz="3028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Voucher: Kiểm tra mã giảm giá, tự động trừ tiền nếu hợp lệ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82000" y="6659880"/>
            <a:ext cx="914400" cy="43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1"/>
              </a:lnSpc>
            </a:pPr>
            <a:r>
              <a:rPr lang="vi-VN" sz="2736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13/22</a:t>
            </a: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27EB6490-2E5B-917F-B307-BCFA95BA1A71}"/>
              </a:ext>
            </a:extLst>
          </p:cNvPr>
          <p:cNvSpPr txBox="1"/>
          <p:nvPr/>
        </p:nvSpPr>
        <p:spPr>
          <a:xfrm>
            <a:off x="238993" y="336110"/>
            <a:ext cx="7193032" cy="396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0"/>
              </a:lnSpc>
            </a:pPr>
            <a:r>
              <a:rPr lang="vi-VN" sz="3200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III. Kết quả đạt được</a:t>
            </a: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7288987" y="-716070"/>
            <a:ext cx="3466186" cy="3466186"/>
          </a:xfrm>
          <a:custGeom>
            <a:avLst/>
            <a:gdLst/>
            <a:ahLst/>
            <a:cxnLst/>
            <a:rect l="l" t="t" r="r" b="b"/>
            <a:pathLst>
              <a:path w="3466186" h="3466186">
                <a:moveTo>
                  <a:pt x="3466186" y="3466185"/>
                </a:moveTo>
                <a:lnTo>
                  <a:pt x="0" y="3466185"/>
                </a:lnTo>
                <a:lnTo>
                  <a:pt x="0" y="0"/>
                </a:lnTo>
                <a:lnTo>
                  <a:pt x="3466186" y="0"/>
                </a:lnTo>
                <a:lnTo>
                  <a:pt x="3466186" y="34661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grpSp>
        <p:nvGrpSpPr>
          <p:cNvPr id="5" name="Group 5"/>
          <p:cNvGrpSpPr/>
          <p:nvPr/>
        </p:nvGrpSpPr>
        <p:grpSpPr>
          <a:xfrm>
            <a:off x="8451504" y="4021722"/>
            <a:ext cx="211931" cy="26299"/>
            <a:chOff x="0" y="0"/>
            <a:chExt cx="282575" cy="350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2575" cy="35052"/>
            </a:xfrm>
            <a:custGeom>
              <a:avLst/>
              <a:gdLst/>
              <a:ahLst/>
              <a:cxnLst/>
              <a:rect l="l" t="t" r="r" b="b"/>
              <a:pathLst>
                <a:path w="282575" h="35052">
                  <a:moveTo>
                    <a:pt x="265049" y="0"/>
                  </a:moveTo>
                  <a:lnTo>
                    <a:pt x="17526" y="0"/>
                  </a:lnTo>
                  <a:cubicBezTo>
                    <a:pt x="8255" y="0"/>
                    <a:pt x="0" y="7239"/>
                    <a:pt x="0" y="17526"/>
                  </a:cubicBezTo>
                  <a:cubicBezTo>
                    <a:pt x="0" y="27813"/>
                    <a:pt x="8255" y="35052"/>
                    <a:pt x="17526" y="35052"/>
                  </a:cubicBezTo>
                  <a:lnTo>
                    <a:pt x="265049" y="35052"/>
                  </a:lnTo>
                  <a:cubicBezTo>
                    <a:pt x="274320" y="35052"/>
                    <a:pt x="282575" y="27813"/>
                    <a:pt x="282575" y="17526"/>
                  </a:cubicBezTo>
                  <a:cubicBezTo>
                    <a:pt x="282575" y="7239"/>
                    <a:pt x="274320" y="0"/>
                    <a:pt x="265049" y="0"/>
                  </a:cubicBezTo>
                  <a:close/>
                </a:path>
              </a:pathLst>
            </a:custGeom>
            <a:solidFill>
              <a:srgbClr val="555555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vi-VN" noProof="0"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768523" y="4318740"/>
            <a:ext cx="17012" cy="129940"/>
            <a:chOff x="0" y="0"/>
            <a:chExt cx="22682" cy="17325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733" cy="173355"/>
            </a:xfrm>
            <a:custGeom>
              <a:avLst/>
              <a:gdLst/>
              <a:ahLst/>
              <a:cxnLst/>
              <a:rect l="l" t="t" r="r" b="b"/>
              <a:pathLst>
                <a:path w="22733" h="173355">
                  <a:moveTo>
                    <a:pt x="0" y="21717"/>
                  </a:moveTo>
                  <a:lnTo>
                    <a:pt x="0" y="150622"/>
                  </a:lnTo>
                  <a:cubicBezTo>
                    <a:pt x="0" y="162941"/>
                    <a:pt x="10287" y="173355"/>
                    <a:pt x="22733" y="173355"/>
                  </a:cubicBezTo>
                  <a:lnTo>
                    <a:pt x="22733" y="0"/>
                  </a:lnTo>
                  <a:cubicBezTo>
                    <a:pt x="10287" y="0"/>
                    <a:pt x="0" y="9271"/>
                    <a:pt x="0" y="21717"/>
                  </a:cubicBezTo>
                  <a:close/>
                </a:path>
              </a:pathLst>
            </a:custGeom>
            <a:solidFill>
              <a:srgbClr val="2E2E2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vi-VN" noProof="0" dirty="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768523" y="4545368"/>
            <a:ext cx="17012" cy="234363"/>
            <a:chOff x="0" y="0"/>
            <a:chExt cx="22682" cy="31248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733" cy="312547"/>
            </a:xfrm>
            <a:custGeom>
              <a:avLst/>
              <a:gdLst/>
              <a:ahLst/>
              <a:cxnLst/>
              <a:rect l="l" t="t" r="r" b="b"/>
              <a:pathLst>
                <a:path w="22733" h="312547">
                  <a:moveTo>
                    <a:pt x="0" y="21717"/>
                  </a:moveTo>
                  <a:lnTo>
                    <a:pt x="0" y="289814"/>
                  </a:lnTo>
                  <a:cubicBezTo>
                    <a:pt x="0" y="302133"/>
                    <a:pt x="10287" y="312547"/>
                    <a:pt x="22733" y="312547"/>
                  </a:cubicBezTo>
                  <a:lnTo>
                    <a:pt x="22733" y="0"/>
                  </a:lnTo>
                  <a:cubicBezTo>
                    <a:pt x="10287" y="0"/>
                    <a:pt x="0" y="9271"/>
                    <a:pt x="0" y="21717"/>
                  </a:cubicBezTo>
                  <a:close/>
                </a:path>
              </a:pathLst>
            </a:custGeom>
            <a:solidFill>
              <a:srgbClr val="2E2E2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vi-VN" noProof="0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768523" y="4830775"/>
            <a:ext cx="17012" cy="235134"/>
            <a:chOff x="0" y="0"/>
            <a:chExt cx="22682" cy="31351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733" cy="313563"/>
            </a:xfrm>
            <a:custGeom>
              <a:avLst/>
              <a:gdLst/>
              <a:ahLst/>
              <a:cxnLst/>
              <a:rect l="l" t="t" r="r" b="b"/>
              <a:pathLst>
                <a:path w="22733" h="313563">
                  <a:moveTo>
                    <a:pt x="0" y="22733"/>
                  </a:moveTo>
                  <a:lnTo>
                    <a:pt x="0" y="290830"/>
                  </a:lnTo>
                  <a:cubicBezTo>
                    <a:pt x="0" y="303149"/>
                    <a:pt x="10287" y="313563"/>
                    <a:pt x="22733" y="313563"/>
                  </a:cubicBezTo>
                  <a:lnTo>
                    <a:pt x="22733" y="0"/>
                  </a:lnTo>
                  <a:cubicBezTo>
                    <a:pt x="10287" y="0"/>
                    <a:pt x="0" y="10287"/>
                    <a:pt x="0" y="22733"/>
                  </a:cubicBezTo>
                  <a:close/>
                </a:path>
              </a:pathLst>
            </a:custGeom>
            <a:solidFill>
              <a:srgbClr val="2E2E2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vi-VN" noProof="0" dirty="0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489048" y="4092435"/>
            <a:ext cx="37995" cy="36271"/>
            <a:chOff x="0" y="0"/>
            <a:chExt cx="50660" cy="48362"/>
          </a:xfrm>
        </p:grpSpPr>
        <p:sp>
          <p:nvSpPr>
            <p:cNvPr id="18" name="Freeform 18"/>
            <p:cNvSpPr/>
            <p:nvPr/>
          </p:nvSpPr>
          <p:spPr>
            <a:xfrm>
              <a:off x="1080" y="0"/>
              <a:ext cx="48387" cy="48387"/>
            </a:xfrm>
            <a:custGeom>
              <a:avLst/>
              <a:gdLst/>
              <a:ahLst/>
              <a:cxnLst/>
              <a:rect l="l" t="t" r="r" b="b"/>
              <a:pathLst>
                <a:path w="48387" h="48387">
                  <a:moveTo>
                    <a:pt x="24193" y="0"/>
                  </a:moveTo>
                  <a:cubicBezTo>
                    <a:pt x="15557" y="0"/>
                    <a:pt x="7556" y="4572"/>
                    <a:pt x="3238" y="12065"/>
                  </a:cubicBezTo>
                  <a:cubicBezTo>
                    <a:pt x="-1080" y="19558"/>
                    <a:pt x="-1080" y="28829"/>
                    <a:pt x="3238" y="36322"/>
                  </a:cubicBezTo>
                  <a:cubicBezTo>
                    <a:pt x="7556" y="43815"/>
                    <a:pt x="15557" y="48387"/>
                    <a:pt x="24193" y="48387"/>
                  </a:cubicBezTo>
                  <a:cubicBezTo>
                    <a:pt x="32829" y="48387"/>
                    <a:pt x="40830" y="43815"/>
                    <a:pt x="45148" y="36322"/>
                  </a:cubicBezTo>
                  <a:cubicBezTo>
                    <a:pt x="49466" y="28829"/>
                    <a:pt x="49466" y="19558"/>
                    <a:pt x="45148" y="12065"/>
                  </a:cubicBezTo>
                  <a:cubicBezTo>
                    <a:pt x="40830" y="4572"/>
                    <a:pt x="32956" y="0"/>
                    <a:pt x="24193" y="0"/>
                  </a:cubicBezTo>
                  <a:close/>
                </a:path>
              </a:pathLst>
            </a:custGeom>
            <a:solidFill>
              <a:srgbClr val="333333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vi-VN" noProof="0" dirty="0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803126" y="4289193"/>
            <a:ext cx="9049" cy="132159"/>
            <a:chOff x="0" y="0"/>
            <a:chExt cx="12065" cy="17621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490" cy="176276"/>
            </a:xfrm>
            <a:custGeom>
              <a:avLst/>
              <a:gdLst/>
              <a:ahLst/>
              <a:cxnLst/>
              <a:rect l="l" t="t" r="r" b="b"/>
              <a:pathLst>
                <a:path w="10490" h="176276">
                  <a:moveTo>
                    <a:pt x="0" y="0"/>
                  </a:moveTo>
                  <a:lnTo>
                    <a:pt x="0" y="176276"/>
                  </a:lnTo>
                  <a:cubicBezTo>
                    <a:pt x="12065" y="176276"/>
                    <a:pt x="10414" y="166624"/>
                    <a:pt x="10414" y="154559"/>
                  </a:cubicBezTo>
                  <a:lnTo>
                    <a:pt x="10414" y="22479"/>
                  </a:lnTo>
                  <a:cubicBezTo>
                    <a:pt x="10414" y="10414"/>
                    <a:pt x="12065" y="0"/>
                    <a:pt x="0" y="0"/>
                  </a:cubicBezTo>
                  <a:close/>
                </a:path>
              </a:pathLst>
            </a:custGeom>
            <a:solidFill>
              <a:srgbClr val="BCBCB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vi-VN" noProof="0" dirty="0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6803126" y="4444298"/>
            <a:ext cx="9049" cy="132159"/>
            <a:chOff x="0" y="0"/>
            <a:chExt cx="12065" cy="17621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490" cy="176276"/>
            </a:xfrm>
            <a:custGeom>
              <a:avLst/>
              <a:gdLst/>
              <a:ahLst/>
              <a:cxnLst/>
              <a:rect l="l" t="t" r="r" b="b"/>
              <a:pathLst>
                <a:path w="10490" h="176276">
                  <a:moveTo>
                    <a:pt x="0" y="0"/>
                  </a:moveTo>
                  <a:lnTo>
                    <a:pt x="0" y="176276"/>
                  </a:lnTo>
                  <a:cubicBezTo>
                    <a:pt x="12065" y="176276"/>
                    <a:pt x="10414" y="166624"/>
                    <a:pt x="10414" y="154559"/>
                  </a:cubicBezTo>
                  <a:lnTo>
                    <a:pt x="10414" y="22479"/>
                  </a:lnTo>
                  <a:cubicBezTo>
                    <a:pt x="10414" y="10414"/>
                    <a:pt x="12065" y="0"/>
                    <a:pt x="0" y="0"/>
                  </a:cubicBezTo>
                  <a:close/>
                </a:path>
              </a:pathLst>
            </a:custGeom>
            <a:solidFill>
              <a:srgbClr val="BCBCB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vi-VN" noProof="0" dirty="0"/>
            </a:p>
          </p:txBody>
        </p:sp>
      </p:grpSp>
      <p:sp>
        <p:nvSpPr>
          <p:cNvPr id="33" name="Freeform 33"/>
          <p:cNvSpPr/>
          <p:nvPr/>
        </p:nvSpPr>
        <p:spPr>
          <a:xfrm>
            <a:off x="6568973" y="3234092"/>
            <a:ext cx="2157705" cy="3078325"/>
          </a:xfrm>
          <a:custGeom>
            <a:avLst/>
            <a:gdLst/>
            <a:ahLst/>
            <a:cxnLst/>
            <a:rect l="l" t="t" r="r" b="b"/>
            <a:pathLst>
              <a:path w="2157705" h="3078325">
                <a:moveTo>
                  <a:pt x="0" y="0"/>
                </a:moveTo>
                <a:lnTo>
                  <a:pt x="2157705" y="0"/>
                </a:lnTo>
                <a:lnTo>
                  <a:pt x="2157705" y="3078326"/>
                </a:lnTo>
                <a:lnTo>
                  <a:pt x="0" y="30783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34" name="Freeform 34"/>
          <p:cNvSpPr/>
          <p:nvPr/>
        </p:nvSpPr>
        <p:spPr>
          <a:xfrm>
            <a:off x="742956" y="3641308"/>
            <a:ext cx="4825969" cy="2339492"/>
          </a:xfrm>
          <a:custGeom>
            <a:avLst/>
            <a:gdLst/>
            <a:ahLst/>
            <a:cxnLst/>
            <a:rect l="l" t="t" r="r" b="b"/>
            <a:pathLst>
              <a:path w="4825969" h="2339492">
                <a:moveTo>
                  <a:pt x="0" y="0"/>
                </a:moveTo>
                <a:lnTo>
                  <a:pt x="4825969" y="0"/>
                </a:lnTo>
                <a:lnTo>
                  <a:pt x="4825969" y="2339492"/>
                </a:lnTo>
                <a:lnTo>
                  <a:pt x="0" y="23394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36" name="TextBox 36"/>
          <p:cNvSpPr txBox="1"/>
          <p:nvPr/>
        </p:nvSpPr>
        <p:spPr>
          <a:xfrm>
            <a:off x="7879080" y="6526530"/>
            <a:ext cx="1143000" cy="43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1"/>
              </a:lnSpc>
            </a:pPr>
            <a:r>
              <a:rPr lang="vi-VN" sz="2736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14/22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31520" y="674370"/>
            <a:ext cx="6465503" cy="513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1"/>
              </a:lnSpc>
              <a:spcBef>
                <a:spcPct val="0"/>
              </a:spcBef>
            </a:pPr>
            <a:r>
              <a:rPr lang="vi-VN" sz="3035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Thanh toán số với VietQR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71449" y="1321071"/>
            <a:ext cx="9119781" cy="2197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vi-VN" sz="2499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Tự động hóa: Sinh mã QR động theo từng đơn hàng</a:t>
            </a:r>
          </a:p>
          <a:p>
            <a:pPr algn="l">
              <a:lnSpc>
                <a:spcPts val="3499"/>
              </a:lnSpc>
            </a:pPr>
            <a:r>
              <a:rPr lang="vi-VN" sz="2499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Chính xác: Mã QR chứa sẵn số tiền </a:t>
            </a:r>
          </a:p>
          <a:p>
            <a:pPr algn="l">
              <a:lnSpc>
                <a:spcPts val="3499"/>
              </a:lnSpc>
            </a:pPr>
            <a:r>
              <a:rPr lang="vi-VN" sz="2499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và nội dung chuyển khoản</a:t>
            </a:r>
          </a:p>
          <a:p>
            <a:pPr algn="l">
              <a:lnSpc>
                <a:spcPts val="3499"/>
              </a:lnSpc>
            </a:pPr>
            <a:r>
              <a:rPr lang="vi-VN" sz="2499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Tiện lợi: Quét App ngân hàng là thanh toán xong</a:t>
            </a:r>
          </a:p>
          <a:p>
            <a:pPr algn="l">
              <a:lnSpc>
                <a:spcPts val="3499"/>
              </a:lnSpc>
            </a:pPr>
            <a:endParaRPr lang="vi-VN" sz="2499" noProof="0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" name="Freeform 39"/>
          <p:cNvSpPr/>
          <p:nvPr/>
        </p:nvSpPr>
        <p:spPr>
          <a:xfrm flipH="1" flipV="1">
            <a:off x="-1733093" y="6791782"/>
            <a:ext cx="3466186" cy="3466186"/>
          </a:xfrm>
          <a:custGeom>
            <a:avLst/>
            <a:gdLst/>
            <a:ahLst/>
            <a:cxnLst/>
            <a:rect l="l" t="t" r="r" b="b"/>
            <a:pathLst>
              <a:path w="3466186" h="3466186">
                <a:moveTo>
                  <a:pt x="3466186" y="3466186"/>
                </a:moveTo>
                <a:lnTo>
                  <a:pt x="0" y="3466186"/>
                </a:lnTo>
                <a:lnTo>
                  <a:pt x="0" y="0"/>
                </a:lnTo>
                <a:lnTo>
                  <a:pt x="3466186" y="0"/>
                </a:lnTo>
                <a:lnTo>
                  <a:pt x="3466186" y="346618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40" name="TextBox 4">
            <a:extLst>
              <a:ext uri="{FF2B5EF4-FFF2-40B4-BE49-F238E27FC236}">
                <a16:creationId xmlns:a16="http://schemas.microsoft.com/office/drawing/2014/main" id="{4073B679-C5BF-558D-1170-AAEF45692848}"/>
              </a:ext>
            </a:extLst>
          </p:cNvPr>
          <p:cNvSpPr txBox="1"/>
          <p:nvPr/>
        </p:nvSpPr>
        <p:spPr>
          <a:xfrm>
            <a:off x="191757" y="97831"/>
            <a:ext cx="7193032" cy="396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0"/>
              </a:lnSpc>
            </a:pPr>
            <a:r>
              <a:rPr lang="vi-VN" sz="3200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III. Kết quả đạt được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6506603" y="0"/>
            <a:ext cx="3681022" cy="2948569"/>
          </a:xfrm>
          <a:custGeom>
            <a:avLst/>
            <a:gdLst/>
            <a:ahLst/>
            <a:cxnLst/>
            <a:rect l="l" t="t" r="r" b="b"/>
            <a:pathLst>
              <a:path w="3681022" h="2948569">
                <a:moveTo>
                  <a:pt x="3681022" y="0"/>
                </a:moveTo>
                <a:lnTo>
                  <a:pt x="0" y="0"/>
                </a:lnTo>
                <a:lnTo>
                  <a:pt x="0" y="2948569"/>
                </a:lnTo>
                <a:lnTo>
                  <a:pt x="3681022" y="2948569"/>
                </a:lnTo>
                <a:lnTo>
                  <a:pt x="368102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2420" b="-12420"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3" name="Freeform 3"/>
          <p:cNvSpPr/>
          <p:nvPr/>
        </p:nvSpPr>
        <p:spPr>
          <a:xfrm rot="-10800000" flipH="1">
            <a:off x="-524936" y="4366631"/>
            <a:ext cx="3681022" cy="2948569"/>
          </a:xfrm>
          <a:custGeom>
            <a:avLst/>
            <a:gdLst/>
            <a:ahLst/>
            <a:cxnLst/>
            <a:rect l="l" t="t" r="r" b="b"/>
            <a:pathLst>
              <a:path w="3681022" h="2948569">
                <a:moveTo>
                  <a:pt x="3681022" y="0"/>
                </a:moveTo>
                <a:lnTo>
                  <a:pt x="0" y="0"/>
                </a:lnTo>
                <a:lnTo>
                  <a:pt x="0" y="2948569"/>
                </a:lnTo>
                <a:lnTo>
                  <a:pt x="3681022" y="2948569"/>
                </a:lnTo>
                <a:lnTo>
                  <a:pt x="368102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2420" b="-12420"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4" name="Freeform 4"/>
          <p:cNvSpPr/>
          <p:nvPr/>
        </p:nvSpPr>
        <p:spPr>
          <a:xfrm>
            <a:off x="4098220" y="4372247"/>
            <a:ext cx="5122914" cy="1889074"/>
          </a:xfrm>
          <a:custGeom>
            <a:avLst/>
            <a:gdLst/>
            <a:ahLst/>
            <a:cxnLst/>
            <a:rect l="l" t="t" r="r" b="b"/>
            <a:pathLst>
              <a:path w="5122914" h="1889074">
                <a:moveTo>
                  <a:pt x="0" y="0"/>
                </a:moveTo>
                <a:lnTo>
                  <a:pt x="5122913" y="0"/>
                </a:lnTo>
                <a:lnTo>
                  <a:pt x="5122913" y="1889074"/>
                </a:lnTo>
                <a:lnTo>
                  <a:pt x="0" y="18890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5" name="Freeform 5"/>
          <p:cNvSpPr/>
          <p:nvPr/>
        </p:nvSpPr>
        <p:spPr>
          <a:xfrm>
            <a:off x="731520" y="4372247"/>
            <a:ext cx="2804299" cy="1983528"/>
          </a:xfrm>
          <a:custGeom>
            <a:avLst/>
            <a:gdLst/>
            <a:ahLst/>
            <a:cxnLst/>
            <a:rect l="l" t="t" r="r" b="b"/>
            <a:pathLst>
              <a:path w="2804299" h="1983528">
                <a:moveTo>
                  <a:pt x="0" y="0"/>
                </a:moveTo>
                <a:lnTo>
                  <a:pt x="2804299" y="0"/>
                </a:lnTo>
                <a:lnTo>
                  <a:pt x="2804299" y="1983528"/>
                </a:lnTo>
                <a:lnTo>
                  <a:pt x="0" y="19835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471449" y="1321071"/>
            <a:ext cx="8749684" cy="3095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vi-VN" sz="2499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Điều kiện: Chỉ người dùng đã đăng nhập mới được quyền bình luận</a:t>
            </a:r>
          </a:p>
          <a:p>
            <a:pPr algn="l">
              <a:lnSpc>
                <a:spcPts val="3499"/>
              </a:lnSpc>
            </a:pPr>
            <a:r>
              <a:rPr lang="vi-VN" sz="2499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Tính năng: Cho phép đánh giá sao và viết nhận xét </a:t>
            </a:r>
          </a:p>
          <a:p>
            <a:pPr algn="l">
              <a:lnSpc>
                <a:spcPts val="3499"/>
              </a:lnSpc>
            </a:pPr>
            <a:r>
              <a:rPr lang="vi-VN" sz="2499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chi tiết về sản phẩm</a:t>
            </a:r>
          </a:p>
          <a:p>
            <a:pPr algn="l">
              <a:lnSpc>
                <a:spcPts val="3499"/>
              </a:lnSpc>
            </a:pPr>
            <a:r>
              <a:rPr lang="vi-VN" sz="2499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Hiển thị: Nội dung bình luận hiển thị công khai ngay dưới trang chi tiết sản phẩm để người mua sau tham khảo</a:t>
            </a:r>
          </a:p>
          <a:p>
            <a:pPr algn="l">
              <a:lnSpc>
                <a:spcPts val="3499"/>
              </a:lnSpc>
            </a:pPr>
            <a:endParaRPr lang="vi-VN" sz="2499" noProof="0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0" y="79067"/>
            <a:ext cx="4748927" cy="466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9"/>
              </a:lnSpc>
            </a:pPr>
            <a:r>
              <a:rPr lang="vi-VN" sz="3066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III. KẾT QUẢ ĐẠT ĐƯỢC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1520" y="674370"/>
            <a:ext cx="6465503" cy="513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1"/>
              </a:lnSpc>
              <a:spcBef>
                <a:spcPct val="0"/>
              </a:spcBef>
            </a:pPr>
            <a:r>
              <a:rPr lang="vi-VN" sz="3035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Chức năng bình luận và đánh giá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78133" y="6526530"/>
            <a:ext cx="1143000" cy="43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1"/>
              </a:lnSpc>
            </a:pPr>
            <a:r>
              <a:rPr lang="vi-VN" sz="2736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15/22</a:t>
            </a: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6506603" y="0"/>
            <a:ext cx="3681022" cy="2948569"/>
          </a:xfrm>
          <a:custGeom>
            <a:avLst/>
            <a:gdLst/>
            <a:ahLst/>
            <a:cxnLst/>
            <a:rect l="l" t="t" r="r" b="b"/>
            <a:pathLst>
              <a:path w="3681022" h="2948569">
                <a:moveTo>
                  <a:pt x="3681022" y="0"/>
                </a:moveTo>
                <a:lnTo>
                  <a:pt x="0" y="0"/>
                </a:lnTo>
                <a:lnTo>
                  <a:pt x="0" y="2948569"/>
                </a:lnTo>
                <a:lnTo>
                  <a:pt x="3681022" y="2948569"/>
                </a:lnTo>
                <a:lnTo>
                  <a:pt x="368102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2420" b="-12420"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3" name="Freeform 3"/>
          <p:cNvSpPr/>
          <p:nvPr/>
        </p:nvSpPr>
        <p:spPr>
          <a:xfrm>
            <a:off x="-339256" y="4850587"/>
            <a:ext cx="3466186" cy="3466186"/>
          </a:xfrm>
          <a:custGeom>
            <a:avLst/>
            <a:gdLst/>
            <a:ahLst/>
            <a:cxnLst/>
            <a:rect l="l" t="t" r="r" b="b"/>
            <a:pathLst>
              <a:path w="3466186" h="3466186">
                <a:moveTo>
                  <a:pt x="0" y="0"/>
                </a:moveTo>
                <a:lnTo>
                  <a:pt x="3466186" y="0"/>
                </a:lnTo>
                <a:lnTo>
                  <a:pt x="3466186" y="3466186"/>
                </a:lnTo>
                <a:lnTo>
                  <a:pt x="0" y="34661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4" name="Freeform 4"/>
          <p:cNvSpPr/>
          <p:nvPr/>
        </p:nvSpPr>
        <p:spPr>
          <a:xfrm>
            <a:off x="1733508" y="4284866"/>
            <a:ext cx="3143292" cy="2715018"/>
          </a:xfrm>
          <a:custGeom>
            <a:avLst/>
            <a:gdLst/>
            <a:ahLst/>
            <a:cxnLst/>
            <a:rect l="l" t="t" r="r" b="b"/>
            <a:pathLst>
              <a:path w="3143292" h="2715018">
                <a:moveTo>
                  <a:pt x="0" y="0"/>
                </a:moveTo>
                <a:lnTo>
                  <a:pt x="3143292" y="0"/>
                </a:lnTo>
                <a:lnTo>
                  <a:pt x="3143292" y="2715018"/>
                </a:lnTo>
                <a:lnTo>
                  <a:pt x="0" y="27150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5" name="Freeform 5"/>
          <p:cNvSpPr/>
          <p:nvPr/>
        </p:nvSpPr>
        <p:spPr>
          <a:xfrm>
            <a:off x="6009631" y="4079209"/>
            <a:ext cx="1642367" cy="3126333"/>
          </a:xfrm>
          <a:custGeom>
            <a:avLst/>
            <a:gdLst/>
            <a:ahLst/>
            <a:cxnLst/>
            <a:rect l="l" t="t" r="r" b="b"/>
            <a:pathLst>
              <a:path w="1642367" h="3126333">
                <a:moveTo>
                  <a:pt x="0" y="0"/>
                </a:moveTo>
                <a:lnTo>
                  <a:pt x="1642367" y="0"/>
                </a:lnTo>
                <a:lnTo>
                  <a:pt x="1642367" y="3126333"/>
                </a:lnTo>
                <a:lnTo>
                  <a:pt x="0" y="31263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471449" y="1321071"/>
            <a:ext cx="8749684" cy="3095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vi-VN" sz="2499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Giao diện: Form điền thông tin hỗ trợ </a:t>
            </a:r>
          </a:p>
          <a:p>
            <a:pPr algn="l">
              <a:lnSpc>
                <a:spcPts val="3499"/>
              </a:lnSpc>
            </a:pPr>
            <a:r>
              <a:rPr lang="vi-VN" sz="2499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(Họ tên, Email, Nội dung)</a:t>
            </a:r>
          </a:p>
          <a:p>
            <a:pPr algn="l">
              <a:lnSpc>
                <a:spcPts val="3499"/>
              </a:lnSpc>
            </a:pPr>
            <a:r>
              <a:rPr lang="vi-VN" sz="2499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Công nghệ: Tích hợp thư viện PHPMailer </a:t>
            </a:r>
          </a:p>
          <a:p>
            <a:pPr algn="l">
              <a:lnSpc>
                <a:spcPts val="3499"/>
              </a:lnSpc>
            </a:pPr>
            <a:r>
              <a:rPr lang="vi-VN" sz="2499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gửi email qua giao thức SMTP</a:t>
            </a:r>
          </a:p>
          <a:p>
            <a:pPr algn="l">
              <a:lnSpc>
                <a:spcPts val="3499"/>
              </a:lnSpc>
            </a:pPr>
            <a:r>
              <a:rPr lang="vi-VN" sz="2499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Kết quả: Email được gửi thực tế đến hòm thư </a:t>
            </a:r>
          </a:p>
          <a:p>
            <a:pPr algn="l">
              <a:lnSpc>
                <a:spcPts val="3499"/>
              </a:lnSpc>
            </a:pPr>
            <a:r>
              <a:rPr lang="vi-VN" sz="2499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của quản trị viên ngay lập tức, không chỉ lưu vào Database</a:t>
            </a:r>
          </a:p>
          <a:p>
            <a:pPr algn="l">
              <a:lnSpc>
                <a:spcPts val="3499"/>
              </a:lnSpc>
            </a:pPr>
            <a:endParaRPr lang="vi-VN" sz="2499" noProof="0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31520" y="674370"/>
            <a:ext cx="6465503" cy="513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1"/>
              </a:lnSpc>
              <a:spcBef>
                <a:spcPct val="0"/>
              </a:spcBef>
            </a:pPr>
            <a:r>
              <a:rPr lang="vi-VN" sz="3035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Liên hệ và hỗ trợ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78133" y="6526530"/>
            <a:ext cx="1143000" cy="43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1"/>
              </a:lnSpc>
            </a:pPr>
            <a:r>
              <a:rPr lang="vi-VN" sz="2736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16/22</a:t>
            </a: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085EC66F-A635-0409-2293-18F3301BD504}"/>
              </a:ext>
            </a:extLst>
          </p:cNvPr>
          <p:cNvSpPr txBox="1"/>
          <p:nvPr/>
        </p:nvSpPr>
        <p:spPr>
          <a:xfrm>
            <a:off x="191757" y="97831"/>
            <a:ext cx="7193032" cy="396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0"/>
              </a:lnSpc>
            </a:pPr>
            <a:r>
              <a:rPr lang="vi-VN" sz="3200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III. Kết quả đạt được</a:t>
            </a: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7620000" y="-335528"/>
            <a:ext cx="2464613" cy="2614432"/>
          </a:xfrm>
          <a:custGeom>
            <a:avLst/>
            <a:gdLst/>
            <a:ahLst/>
            <a:cxnLst/>
            <a:rect l="l" t="t" r="r" b="b"/>
            <a:pathLst>
              <a:path w="2464613" h="2614432">
                <a:moveTo>
                  <a:pt x="2464613" y="2614432"/>
                </a:moveTo>
                <a:lnTo>
                  <a:pt x="0" y="2614432"/>
                </a:lnTo>
                <a:lnTo>
                  <a:pt x="0" y="0"/>
                </a:lnTo>
                <a:lnTo>
                  <a:pt x="2464613" y="0"/>
                </a:lnTo>
                <a:lnTo>
                  <a:pt x="2464613" y="261443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039" r="-3039"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6" name="Freeform 6"/>
          <p:cNvSpPr/>
          <p:nvPr/>
        </p:nvSpPr>
        <p:spPr>
          <a:xfrm>
            <a:off x="5177693" y="1804266"/>
            <a:ext cx="4214195" cy="1859514"/>
          </a:xfrm>
          <a:custGeom>
            <a:avLst/>
            <a:gdLst/>
            <a:ahLst/>
            <a:cxnLst/>
            <a:rect l="l" t="t" r="r" b="b"/>
            <a:pathLst>
              <a:path w="4214195" h="1859514">
                <a:moveTo>
                  <a:pt x="0" y="0"/>
                </a:moveTo>
                <a:lnTo>
                  <a:pt x="4214195" y="0"/>
                </a:lnTo>
                <a:lnTo>
                  <a:pt x="4214195" y="1859514"/>
                </a:lnTo>
                <a:lnTo>
                  <a:pt x="0" y="1859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7" name="Freeform 7"/>
          <p:cNvSpPr/>
          <p:nvPr/>
        </p:nvSpPr>
        <p:spPr>
          <a:xfrm>
            <a:off x="420567" y="4573041"/>
            <a:ext cx="4456233" cy="1905040"/>
          </a:xfrm>
          <a:custGeom>
            <a:avLst/>
            <a:gdLst/>
            <a:ahLst/>
            <a:cxnLst/>
            <a:rect l="l" t="t" r="r" b="b"/>
            <a:pathLst>
              <a:path w="4456233" h="1905040">
                <a:moveTo>
                  <a:pt x="0" y="0"/>
                </a:moveTo>
                <a:lnTo>
                  <a:pt x="4456233" y="0"/>
                </a:lnTo>
                <a:lnTo>
                  <a:pt x="4456233" y="1905039"/>
                </a:lnTo>
                <a:lnTo>
                  <a:pt x="0" y="19050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8" name="TextBox 8"/>
          <p:cNvSpPr txBox="1"/>
          <p:nvPr/>
        </p:nvSpPr>
        <p:spPr>
          <a:xfrm>
            <a:off x="191433" y="1262706"/>
            <a:ext cx="3858593" cy="890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1"/>
              </a:lnSpc>
            </a:pPr>
            <a:r>
              <a:rPr lang="vi-VN" sz="2799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Quản lý sản phẩm và người dùng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117167"/>
            <a:ext cx="6553200" cy="397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0"/>
              </a:lnSpc>
            </a:pPr>
            <a:r>
              <a:rPr lang="vi-VN" sz="3200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III. Kết quả đạt được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73652" y="6478041"/>
            <a:ext cx="951348" cy="437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31"/>
              </a:lnSpc>
            </a:pPr>
            <a:r>
              <a:rPr lang="vi-VN" sz="2736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17/22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77693" y="4449216"/>
            <a:ext cx="4177484" cy="170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vi-VN" sz="2400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Quản lý người dùng:</a:t>
            </a:r>
          </a:p>
          <a:p>
            <a:pPr algn="l">
              <a:lnSpc>
                <a:spcPts val="2640"/>
              </a:lnSpc>
            </a:pPr>
            <a:r>
              <a:rPr lang="vi-VN" sz="22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Xem danh sách tài khoản, </a:t>
            </a:r>
          </a:p>
          <a:p>
            <a:pPr algn="l">
              <a:lnSpc>
                <a:spcPts val="2640"/>
              </a:lnSpc>
            </a:pPr>
            <a:r>
              <a:rPr lang="vi-VN" sz="22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phân quyền (Admin/User)</a:t>
            </a:r>
          </a:p>
          <a:p>
            <a:pPr algn="l">
              <a:lnSpc>
                <a:spcPts val="2640"/>
              </a:lnSpc>
            </a:pPr>
            <a:r>
              <a:rPr lang="vi-VN" sz="22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Khóa/Xóa tài khoản vi phạm, thêm người dùng mới từ Admin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54363" y="664845"/>
            <a:ext cx="5717837" cy="448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vi-VN" sz="2799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3.2. Chức năng quản trị</a:t>
            </a:r>
          </a:p>
        </p:txBody>
      </p:sp>
      <p:sp>
        <p:nvSpPr>
          <p:cNvPr id="13" name="Freeform 13"/>
          <p:cNvSpPr/>
          <p:nvPr/>
        </p:nvSpPr>
        <p:spPr>
          <a:xfrm rot="5400000" flipH="1" flipV="1">
            <a:off x="6034129" y="-2242447"/>
            <a:ext cx="2464613" cy="2614432"/>
          </a:xfrm>
          <a:custGeom>
            <a:avLst/>
            <a:gdLst/>
            <a:ahLst/>
            <a:cxnLst/>
            <a:rect l="l" t="t" r="r" b="b"/>
            <a:pathLst>
              <a:path w="2464613" h="2614432">
                <a:moveTo>
                  <a:pt x="2464613" y="2614432"/>
                </a:moveTo>
                <a:lnTo>
                  <a:pt x="0" y="2614432"/>
                </a:lnTo>
                <a:lnTo>
                  <a:pt x="0" y="0"/>
                </a:lnTo>
                <a:lnTo>
                  <a:pt x="2464613" y="0"/>
                </a:lnTo>
                <a:lnTo>
                  <a:pt x="2464613" y="261443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039" r="-3039"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EFA69F-A1AF-FA1F-5DBD-DDCC38D54EF3}"/>
              </a:ext>
            </a:extLst>
          </p:cNvPr>
          <p:cNvSpPr txBox="1"/>
          <p:nvPr/>
        </p:nvSpPr>
        <p:spPr>
          <a:xfrm>
            <a:off x="361712" y="2315362"/>
            <a:ext cx="4791696" cy="24699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880"/>
              </a:lnSpc>
            </a:pPr>
            <a:r>
              <a:rPr lang="vi-VN" sz="2200" b="1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Quản lý sản phẩm:</a:t>
            </a:r>
          </a:p>
          <a:p>
            <a:pPr>
              <a:lnSpc>
                <a:spcPts val="2640"/>
              </a:lnSpc>
            </a:pPr>
            <a:r>
              <a:rPr lang="vi-VN" sz="220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Thêm mới, cập nhật giá/hình ảnh, </a:t>
            </a:r>
            <a:endParaRPr lang="en-US" sz="2200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>
              <a:lnSpc>
                <a:spcPts val="2640"/>
              </a:lnSpc>
            </a:pPr>
            <a:r>
              <a:rPr lang="vi-VN" sz="220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xóa sản phẩm</a:t>
            </a:r>
          </a:p>
          <a:p>
            <a:pPr>
              <a:lnSpc>
                <a:spcPts val="2640"/>
              </a:lnSpc>
            </a:pPr>
            <a:r>
              <a:rPr lang="vi-VN" sz="220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Quản lý tồn kho thực tế </a:t>
            </a:r>
          </a:p>
          <a:p>
            <a:pPr>
              <a:lnSpc>
                <a:spcPts val="2640"/>
              </a:lnSpc>
            </a:pPr>
            <a:r>
              <a:rPr lang="vi-VN" sz="220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(Tự động trừ khi có đơn)</a:t>
            </a:r>
          </a:p>
          <a:p>
            <a:pPr>
              <a:lnSpc>
                <a:spcPts val="2640"/>
              </a:lnSpc>
            </a:pPr>
            <a:endParaRPr lang="vi-VN" sz="2200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endParaRPr lang="en-US" sz="2200" dirty="0"/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2107206" y="4573041"/>
            <a:ext cx="2838726" cy="2838726"/>
          </a:xfrm>
          <a:custGeom>
            <a:avLst/>
            <a:gdLst/>
            <a:ahLst/>
            <a:cxnLst/>
            <a:rect l="l" t="t" r="r" b="b"/>
            <a:pathLst>
              <a:path w="2838726" h="2838726">
                <a:moveTo>
                  <a:pt x="0" y="2838726"/>
                </a:moveTo>
                <a:lnTo>
                  <a:pt x="2838726" y="2838726"/>
                </a:lnTo>
                <a:lnTo>
                  <a:pt x="2838726" y="0"/>
                </a:lnTo>
                <a:lnTo>
                  <a:pt x="0" y="0"/>
                </a:lnTo>
                <a:lnTo>
                  <a:pt x="0" y="283872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3" name="Freeform 3"/>
          <p:cNvSpPr/>
          <p:nvPr/>
        </p:nvSpPr>
        <p:spPr>
          <a:xfrm rot="8100000" flipV="1">
            <a:off x="6711659" y="-1213638"/>
            <a:ext cx="2678773" cy="2678773"/>
          </a:xfrm>
          <a:custGeom>
            <a:avLst/>
            <a:gdLst/>
            <a:ahLst/>
            <a:cxnLst/>
            <a:rect l="l" t="t" r="r" b="b"/>
            <a:pathLst>
              <a:path w="2678773" h="2678773">
                <a:moveTo>
                  <a:pt x="0" y="2678773"/>
                </a:moveTo>
                <a:lnTo>
                  <a:pt x="2678774" y="2678773"/>
                </a:lnTo>
                <a:lnTo>
                  <a:pt x="2678774" y="0"/>
                </a:lnTo>
                <a:lnTo>
                  <a:pt x="0" y="0"/>
                </a:lnTo>
                <a:lnTo>
                  <a:pt x="0" y="267877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7" name="Freeform 7"/>
          <p:cNvSpPr/>
          <p:nvPr/>
        </p:nvSpPr>
        <p:spPr>
          <a:xfrm rot="-8100000" flipH="1" flipV="1">
            <a:off x="8850144" y="-1384720"/>
            <a:ext cx="2190160" cy="2323296"/>
          </a:xfrm>
          <a:custGeom>
            <a:avLst/>
            <a:gdLst/>
            <a:ahLst/>
            <a:cxnLst/>
            <a:rect l="l" t="t" r="r" b="b"/>
            <a:pathLst>
              <a:path w="2190160" h="2323296">
                <a:moveTo>
                  <a:pt x="2190161" y="2323296"/>
                </a:moveTo>
                <a:lnTo>
                  <a:pt x="0" y="2323296"/>
                </a:lnTo>
                <a:lnTo>
                  <a:pt x="0" y="0"/>
                </a:lnTo>
                <a:lnTo>
                  <a:pt x="2190161" y="0"/>
                </a:lnTo>
                <a:lnTo>
                  <a:pt x="2190161" y="232329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039" r="-3039"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8" name="Freeform 8"/>
          <p:cNvSpPr/>
          <p:nvPr/>
        </p:nvSpPr>
        <p:spPr>
          <a:xfrm>
            <a:off x="263258" y="4802665"/>
            <a:ext cx="4898572" cy="2143125"/>
          </a:xfrm>
          <a:custGeom>
            <a:avLst/>
            <a:gdLst/>
            <a:ahLst/>
            <a:cxnLst/>
            <a:rect l="l" t="t" r="r" b="b"/>
            <a:pathLst>
              <a:path w="4898572" h="2143125">
                <a:moveTo>
                  <a:pt x="0" y="0"/>
                </a:moveTo>
                <a:lnTo>
                  <a:pt x="4898572" y="0"/>
                </a:lnTo>
                <a:lnTo>
                  <a:pt x="4898572" y="2143125"/>
                </a:lnTo>
                <a:lnTo>
                  <a:pt x="0" y="21431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9" name="Freeform 9"/>
          <p:cNvSpPr/>
          <p:nvPr/>
        </p:nvSpPr>
        <p:spPr>
          <a:xfrm flipH="1">
            <a:off x="0" y="-2204436"/>
            <a:ext cx="2601773" cy="2971800"/>
          </a:xfrm>
          <a:custGeom>
            <a:avLst/>
            <a:gdLst/>
            <a:ahLst/>
            <a:cxnLst/>
            <a:rect l="l" t="t" r="r" b="b"/>
            <a:pathLst>
              <a:path w="2601773" h="2971800">
                <a:moveTo>
                  <a:pt x="2601773" y="0"/>
                </a:moveTo>
                <a:lnTo>
                  <a:pt x="0" y="0"/>
                </a:lnTo>
                <a:lnTo>
                  <a:pt x="0" y="2971800"/>
                </a:lnTo>
                <a:lnTo>
                  <a:pt x="2601773" y="2971800"/>
                </a:lnTo>
                <a:lnTo>
                  <a:pt x="260177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7111" r="-7111"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10" name="Freeform 10"/>
          <p:cNvSpPr/>
          <p:nvPr/>
        </p:nvSpPr>
        <p:spPr>
          <a:xfrm flipH="1">
            <a:off x="2275027" y="-2520360"/>
            <a:ext cx="2601773" cy="2971800"/>
          </a:xfrm>
          <a:custGeom>
            <a:avLst/>
            <a:gdLst/>
            <a:ahLst/>
            <a:cxnLst/>
            <a:rect l="l" t="t" r="r" b="b"/>
            <a:pathLst>
              <a:path w="2601773" h="2971800">
                <a:moveTo>
                  <a:pt x="2601773" y="0"/>
                </a:moveTo>
                <a:lnTo>
                  <a:pt x="0" y="0"/>
                </a:lnTo>
                <a:lnTo>
                  <a:pt x="0" y="2971800"/>
                </a:lnTo>
                <a:lnTo>
                  <a:pt x="2601773" y="2971800"/>
                </a:lnTo>
                <a:lnTo>
                  <a:pt x="260177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7111" r="-7111"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11" name="Freeform 11"/>
          <p:cNvSpPr/>
          <p:nvPr/>
        </p:nvSpPr>
        <p:spPr>
          <a:xfrm>
            <a:off x="4770850" y="626990"/>
            <a:ext cx="4424942" cy="1985693"/>
          </a:xfrm>
          <a:custGeom>
            <a:avLst/>
            <a:gdLst/>
            <a:ahLst/>
            <a:cxnLst/>
            <a:rect l="l" t="t" r="r" b="b"/>
            <a:pathLst>
              <a:path w="4424942" h="1985693">
                <a:moveTo>
                  <a:pt x="0" y="0"/>
                </a:moveTo>
                <a:lnTo>
                  <a:pt x="4424942" y="0"/>
                </a:lnTo>
                <a:lnTo>
                  <a:pt x="4424942" y="1985692"/>
                </a:lnTo>
                <a:lnTo>
                  <a:pt x="0" y="19856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12" name="TextBox 12"/>
          <p:cNvSpPr txBox="1"/>
          <p:nvPr/>
        </p:nvSpPr>
        <p:spPr>
          <a:xfrm>
            <a:off x="263258" y="1565331"/>
            <a:ext cx="3858593" cy="890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1"/>
              </a:lnSpc>
            </a:pPr>
            <a:r>
              <a:rPr lang="vi-VN" sz="2799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 Quản lý đơn hàng và mã giảm giá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0" y="995964"/>
            <a:ext cx="6553200" cy="397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0"/>
              </a:lnSpc>
            </a:pPr>
            <a:r>
              <a:rPr lang="vi-VN" sz="3200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III. Kết quả đạt được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637984" y="6508064"/>
            <a:ext cx="1115616" cy="437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31"/>
              </a:lnSpc>
            </a:pPr>
            <a:r>
              <a:rPr lang="vi-VN" sz="2736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18/22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443552" y="4773856"/>
            <a:ext cx="4177484" cy="2218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vi-VN" sz="2600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Quản lý mã giảm giá:</a:t>
            </a:r>
          </a:p>
          <a:p>
            <a:pPr algn="l">
              <a:lnSpc>
                <a:spcPts val="2880"/>
              </a:lnSpc>
            </a:pPr>
            <a:r>
              <a:rPr lang="vi-VN" sz="24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Tạo mã Voucher mới </a:t>
            </a:r>
          </a:p>
          <a:p>
            <a:pPr algn="l">
              <a:lnSpc>
                <a:spcPts val="2880"/>
              </a:lnSpc>
            </a:pPr>
            <a:r>
              <a:rPr lang="vi-VN" sz="24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(theo số tiền hoặc %)</a:t>
            </a:r>
          </a:p>
          <a:p>
            <a:pPr algn="l">
              <a:lnSpc>
                <a:spcPts val="2880"/>
              </a:lnSpc>
            </a:pPr>
            <a:r>
              <a:rPr lang="vi-VN" sz="24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Thiết lập giới hạn lượt dùng và thời gian hiệu lực</a:t>
            </a:r>
          </a:p>
          <a:p>
            <a:pPr algn="l">
              <a:lnSpc>
                <a:spcPts val="2640"/>
              </a:lnSpc>
            </a:pPr>
            <a:endParaRPr lang="vi-VN" sz="2400" noProof="0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53F216-19BD-0F2E-45C9-CCFD484FFF15}"/>
              </a:ext>
            </a:extLst>
          </p:cNvPr>
          <p:cNvSpPr txBox="1"/>
          <p:nvPr/>
        </p:nvSpPr>
        <p:spPr>
          <a:xfrm>
            <a:off x="217441" y="2672953"/>
            <a:ext cx="7026282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ts val="3120"/>
              </a:lnSpc>
            </a:pPr>
            <a:r>
              <a:rPr lang="vi-VN" sz="2200" b="1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Quản lý đơn hàng:</a:t>
            </a:r>
          </a:p>
          <a:p>
            <a:pPr algn="just">
              <a:lnSpc>
                <a:spcPts val="2880"/>
              </a:lnSpc>
            </a:pPr>
            <a:r>
              <a:rPr lang="vi-VN" sz="220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Theo dõi danh sách đơn hàng mới</a:t>
            </a:r>
          </a:p>
          <a:p>
            <a:pPr algn="just">
              <a:lnSpc>
                <a:spcPts val="2880"/>
              </a:lnSpc>
            </a:pPr>
            <a:r>
              <a:rPr lang="vi-VN" sz="220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Cập nhật trạng thái: </a:t>
            </a:r>
          </a:p>
          <a:p>
            <a:pPr algn="just">
              <a:lnSpc>
                <a:spcPts val="2880"/>
              </a:lnSpc>
            </a:pPr>
            <a:r>
              <a:rPr lang="vi-VN" sz="220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Duyệt đơn --&gt; Giao hàng --&gt; Hoàn thành (hoặc Hủy)</a:t>
            </a:r>
          </a:p>
          <a:p>
            <a:pPr algn="just">
              <a:lnSpc>
                <a:spcPts val="2640"/>
              </a:lnSpc>
            </a:pPr>
            <a:endParaRPr lang="vi-VN" sz="2200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endParaRPr lang="en-US" sz="2200" dirty="0"/>
          </a:p>
        </p:txBody>
      </p: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7545819" y="14278"/>
            <a:ext cx="2207781" cy="2473452"/>
          </a:xfrm>
          <a:custGeom>
            <a:avLst/>
            <a:gdLst/>
            <a:ahLst/>
            <a:cxnLst/>
            <a:rect l="l" t="t" r="r" b="b"/>
            <a:pathLst>
              <a:path w="2207781" h="2473452">
                <a:moveTo>
                  <a:pt x="2207781" y="0"/>
                </a:moveTo>
                <a:lnTo>
                  <a:pt x="0" y="0"/>
                </a:lnTo>
                <a:lnTo>
                  <a:pt x="0" y="2473452"/>
                </a:lnTo>
                <a:lnTo>
                  <a:pt x="2207781" y="2473452"/>
                </a:lnTo>
                <a:lnTo>
                  <a:pt x="220778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016" r="-6016"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3" name="Freeform 3"/>
          <p:cNvSpPr/>
          <p:nvPr/>
        </p:nvSpPr>
        <p:spPr>
          <a:xfrm>
            <a:off x="263258" y="6774180"/>
            <a:ext cx="6702469" cy="1188152"/>
          </a:xfrm>
          <a:custGeom>
            <a:avLst/>
            <a:gdLst/>
            <a:ahLst/>
            <a:cxnLst/>
            <a:rect l="l" t="t" r="r" b="b"/>
            <a:pathLst>
              <a:path w="6702469" h="1188152">
                <a:moveTo>
                  <a:pt x="0" y="0"/>
                </a:moveTo>
                <a:lnTo>
                  <a:pt x="6702469" y="0"/>
                </a:lnTo>
                <a:lnTo>
                  <a:pt x="6702469" y="1188152"/>
                </a:lnTo>
                <a:lnTo>
                  <a:pt x="0" y="118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4" name="Freeform 4"/>
          <p:cNvSpPr/>
          <p:nvPr/>
        </p:nvSpPr>
        <p:spPr>
          <a:xfrm>
            <a:off x="3071890" y="7117863"/>
            <a:ext cx="7067326" cy="394673"/>
          </a:xfrm>
          <a:custGeom>
            <a:avLst/>
            <a:gdLst/>
            <a:ahLst/>
            <a:cxnLst/>
            <a:rect l="l" t="t" r="r" b="b"/>
            <a:pathLst>
              <a:path w="7067326" h="394673">
                <a:moveTo>
                  <a:pt x="0" y="0"/>
                </a:moveTo>
                <a:lnTo>
                  <a:pt x="7067326" y="0"/>
                </a:lnTo>
                <a:lnTo>
                  <a:pt x="7067326" y="394674"/>
                </a:lnTo>
                <a:lnTo>
                  <a:pt x="0" y="3946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5" name="Freeform 5"/>
          <p:cNvSpPr/>
          <p:nvPr/>
        </p:nvSpPr>
        <p:spPr>
          <a:xfrm>
            <a:off x="365760" y="4338167"/>
            <a:ext cx="5649089" cy="2245513"/>
          </a:xfrm>
          <a:custGeom>
            <a:avLst/>
            <a:gdLst/>
            <a:ahLst/>
            <a:cxnLst/>
            <a:rect l="l" t="t" r="r" b="b"/>
            <a:pathLst>
              <a:path w="5649089" h="2245513">
                <a:moveTo>
                  <a:pt x="0" y="0"/>
                </a:moveTo>
                <a:lnTo>
                  <a:pt x="5649089" y="0"/>
                </a:lnTo>
                <a:lnTo>
                  <a:pt x="5649089" y="2245513"/>
                </a:lnTo>
                <a:lnTo>
                  <a:pt x="0" y="22455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6" name="Freeform 6"/>
          <p:cNvSpPr/>
          <p:nvPr/>
        </p:nvSpPr>
        <p:spPr>
          <a:xfrm>
            <a:off x="6605553" y="2618435"/>
            <a:ext cx="2610599" cy="1719732"/>
          </a:xfrm>
          <a:custGeom>
            <a:avLst/>
            <a:gdLst/>
            <a:ahLst/>
            <a:cxnLst/>
            <a:rect l="l" t="t" r="r" b="b"/>
            <a:pathLst>
              <a:path w="2610599" h="1719732">
                <a:moveTo>
                  <a:pt x="0" y="0"/>
                </a:moveTo>
                <a:lnTo>
                  <a:pt x="2610599" y="0"/>
                </a:lnTo>
                <a:lnTo>
                  <a:pt x="2610599" y="1719732"/>
                </a:lnTo>
                <a:lnTo>
                  <a:pt x="0" y="17197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7" name="Freeform 7"/>
          <p:cNvSpPr/>
          <p:nvPr/>
        </p:nvSpPr>
        <p:spPr>
          <a:xfrm>
            <a:off x="6324318" y="4565470"/>
            <a:ext cx="2443003" cy="2325090"/>
          </a:xfrm>
          <a:custGeom>
            <a:avLst/>
            <a:gdLst/>
            <a:ahLst/>
            <a:cxnLst/>
            <a:rect l="l" t="t" r="r" b="b"/>
            <a:pathLst>
              <a:path w="2443003" h="2325090">
                <a:moveTo>
                  <a:pt x="0" y="0"/>
                </a:moveTo>
                <a:lnTo>
                  <a:pt x="2443003" y="0"/>
                </a:lnTo>
                <a:lnTo>
                  <a:pt x="2443003" y="2325090"/>
                </a:lnTo>
                <a:lnTo>
                  <a:pt x="0" y="23250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8" name="TextBox 8"/>
          <p:cNvSpPr txBox="1"/>
          <p:nvPr/>
        </p:nvSpPr>
        <p:spPr>
          <a:xfrm>
            <a:off x="8839199" y="6760007"/>
            <a:ext cx="935159" cy="437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31"/>
              </a:lnSpc>
            </a:pPr>
            <a:r>
              <a:rPr lang="vi-VN" sz="2736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19/22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3258" y="621744"/>
            <a:ext cx="3858593" cy="442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1"/>
              </a:lnSpc>
            </a:pPr>
            <a:r>
              <a:rPr lang="vi-VN" sz="2799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 Báo cáo doanh thu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0" y="52378"/>
            <a:ext cx="6553200" cy="397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0"/>
              </a:lnSpc>
            </a:pPr>
            <a:r>
              <a:rPr lang="vi-VN" sz="3200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III. Kết quả đạt được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5760" y="1232716"/>
            <a:ext cx="7301218" cy="2728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0"/>
              </a:lnSpc>
              <a:spcBef>
                <a:spcPct val="0"/>
              </a:spcBef>
            </a:pPr>
            <a:r>
              <a:rPr lang="vi-VN" sz="2799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Tổng quan: Hiển thị tổng doanh thu và </a:t>
            </a:r>
          </a:p>
          <a:p>
            <a:pPr algn="l">
              <a:lnSpc>
                <a:spcPts val="3550"/>
              </a:lnSpc>
              <a:spcBef>
                <a:spcPct val="0"/>
              </a:spcBef>
            </a:pPr>
            <a:r>
              <a:rPr lang="vi-VN" sz="2799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tổng số đơn hàng thành công</a:t>
            </a:r>
          </a:p>
          <a:p>
            <a:pPr algn="l">
              <a:lnSpc>
                <a:spcPts val="3550"/>
              </a:lnSpc>
              <a:spcBef>
                <a:spcPct val="0"/>
              </a:spcBef>
            </a:pPr>
            <a:r>
              <a:rPr lang="vi-VN" sz="2799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Biểu đồ trực quan: Vẽ biểu đồ cột thể hiện </a:t>
            </a:r>
          </a:p>
          <a:p>
            <a:pPr algn="l">
              <a:lnSpc>
                <a:spcPts val="3550"/>
              </a:lnSpc>
              <a:spcBef>
                <a:spcPct val="0"/>
              </a:spcBef>
            </a:pPr>
            <a:r>
              <a:rPr lang="vi-VN" sz="2799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biến động doanh thu theo từng tháng</a:t>
            </a:r>
          </a:p>
          <a:p>
            <a:pPr algn="l">
              <a:lnSpc>
                <a:spcPts val="3550"/>
              </a:lnSpc>
              <a:spcBef>
                <a:spcPct val="0"/>
              </a:spcBef>
            </a:pPr>
            <a:r>
              <a:rPr lang="vi-VN" sz="2799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Top sản phẩm: Thống kê danh sách </a:t>
            </a:r>
          </a:p>
          <a:p>
            <a:pPr algn="l">
              <a:lnSpc>
                <a:spcPts val="3550"/>
              </a:lnSpc>
              <a:spcBef>
                <a:spcPct val="0"/>
              </a:spcBef>
            </a:pPr>
            <a:r>
              <a:rPr lang="vi-VN" sz="2799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sản phẩm bán chạy nhất (Best seller)</a:t>
            </a:r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4685490"/>
            <a:ext cx="2630605" cy="2630605"/>
          </a:xfrm>
          <a:custGeom>
            <a:avLst/>
            <a:gdLst/>
            <a:ahLst/>
            <a:cxnLst/>
            <a:rect l="l" t="t" r="r" b="b"/>
            <a:pathLst>
              <a:path w="2630605" h="2630605">
                <a:moveTo>
                  <a:pt x="0" y="2630605"/>
                </a:moveTo>
                <a:lnTo>
                  <a:pt x="2630605" y="2630605"/>
                </a:lnTo>
                <a:lnTo>
                  <a:pt x="2630605" y="0"/>
                </a:lnTo>
                <a:lnTo>
                  <a:pt x="0" y="0"/>
                </a:lnTo>
                <a:lnTo>
                  <a:pt x="0" y="263060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3" name="Freeform 3"/>
          <p:cNvSpPr/>
          <p:nvPr/>
        </p:nvSpPr>
        <p:spPr>
          <a:xfrm flipH="1">
            <a:off x="6156646" y="-42520"/>
            <a:ext cx="3681022" cy="2948569"/>
          </a:xfrm>
          <a:custGeom>
            <a:avLst/>
            <a:gdLst/>
            <a:ahLst/>
            <a:cxnLst/>
            <a:rect l="l" t="t" r="r" b="b"/>
            <a:pathLst>
              <a:path w="3681022" h="2948569">
                <a:moveTo>
                  <a:pt x="3681022" y="0"/>
                </a:moveTo>
                <a:lnTo>
                  <a:pt x="0" y="0"/>
                </a:lnTo>
                <a:lnTo>
                  <a:pt x="0" y="2948569"/>
                </a:lnTo>
                <a:lnTo>
                  <a:pt x="3681022" y="2948569"/>
                </a:lnTo>
                <a:lnTo>
                  <a:pt x="368102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2420" b="-12420"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4" name="Freeform 4"/>
          <p:cNvSpPr/>
          <p:nvPr/>
        </p:nvSpPr>
        <p:spPr>
          <a:xfrm flipH="1" flipV="1">
            <a:off x="6072578" y="3965562"/>
            <a:ext cx="3681022" cy="3329511"/>
          </a:xfrm>
          <a:custGeom>
            <a:avLst/>
            <a:gdLst/>
            <a:ahLst/>
            <a:cxnLst/>
            <a:rect l="l" t="t" r="r" b="b"/>
            <a:pathLst>
              <a:path w="3681022" h="3329511">
                <a:moveTo>
                  <a:pt x="3681022" y="3329512"/>
                </a:moveTo>
                <a:lnTo>
                  <a:pt x="0" y="3329512"/>
                </a:lnTo>
                <a:lnTo>
                  <a:pt x="0" y="0"/>
                </a:lnTo>
                <a:lnTo>
                  <a:pt x="3681022" y="0"/>
                </a:lnTo>
                <a:lnTo>
                  <a:pt x="3681022" y="332951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5278" b="-5278"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5" name="TextBox 5"/>
          <p:cNvSpPr txBox="1"/>
          <p:nvPr/>
        </p:nvSpPr>
        <p:spPr>
          <a:xfrm>
            <a:off x="2455526" y="2614079"/>
            <a:ext cx="5936113" cy="487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1"/>
              </a:lnSpc>
            </a:pPr>
            <a:r>
              <a:rPr lang="vi-VN" sz="3200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II. Lý thuyết quan trọng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55526" y="3505267"/>
            <a:ext cx="5936113" cy="487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1"/>
              </a:lnSpc>
            </a:pPr>
            <a:r>
              <a:rPr lang="vi-VN" sz="3200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III. Kết quả đạt được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73452" y="1682401"/>
            <a:ext cx="4603490" cy="531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1"/>
              </a:lnSpc>
            </a:pPr>
            <a:r>
              <a:rPr lang="vi-VN" sz="3200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I. Lý do chọn đề tài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19195" y="631974"/>
            <a:ext cx="5436699" cy="689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8"/>
              </a:lnSpc>
            </a:pPr>
            <a:r>
              <a:rPr lang="vi-VN" sz="4000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NỘI DUNG BÁO CÁO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55526" y="4396454"/>
            <a:ext cx="5936113" cy="487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1"/>
              </a:lnSpc>
            </a:pPr>
            <a:r>
              <a:rPr lang="vi-VN" sz="3200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IV. Hướng phát triển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39200" y="6760007"/>
            <a:ext cx="753904" cy="473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1"/>
              </a:lnSpc>
            </a:pPr>
            <a:r>
              <a:rPr lang="vi-VN" sz="2736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2/22</a:t>
            </a:r>
          </a:p>
        </p:txBody>
      </p:sp>
      <p:sp>
        <p:nvSpPr>
          <p:cNvPr id="11" name="Freeform 11" descr="A blue and silver text on a black background  AI-generated content may be incorrect."/>
          <p:cNvSpPr/>
          <p:nvPr/>
        </p:nvSpPr>
        <p:spPr>
          <a:xfrm>
            <a:off x="2062544" y="4856750"/>
            <a:ext cx="5393350" cy="2091433"/>
          </a:xfrm>
          <a:custGeom>
            <a:avLst/>
            <a:gdLst/>
            <a:ahLst/>
            <a:cxnLst/>
            <a:rect l="l" t="t" r="r" b="b"/>
            <a:pathLst>
              <a:path w="5393350" h="2091433">
                <a:moveTo>
                  <a:pt x="0" y="0"/>
                </a:moveTo>
                <a:lnTo>
                  <a:pt x="5393350" y="0"/>
                </a:lnTo>
                <a:lnTo>
                  <a:pt x="5393350" y="2091433"/>
                </a:lnTo>
                <a:lnTo>
                  <a:pt x="0" y="20914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12" name="Freeform 12"/>
          <p:cNvSpPr/>
          <p:nvPr/>
        </p:nvSpPr>
        <p:spPr>
          <a:xfrm rot="-5400000" flipH="1">
            <a:off x="132836" y="-131350"/>
            <a:ext cx="2207781" cy="2473452"/>
          </a:xfrm>
          <a:custGeom>
            <a:avLst/>
            <a:gdLst/>
            <a:ahLst/>
            <a:cxnLst/>
            <a:rect l="l" t="t" r="r" b="b"/>
            <a:pathLst>
              <a:path w="2207781" h="2473452">
                <a:moveTo>
                  <a:pt x="2207780" y="0"/>
                </a:moveTo>
                <a:lnTo>
                  <a:pt x="0" y="0"/>
                </a:lnTo>
                <a:lnTo>
                  <a:pt x="0" y="2473452"/>
                </a:lnTo>
                <a:lnTo>
                  <a:pt x="2207780" y="2473452"/>
                </a:lnTo>
                <a:lnTo>
                  <a:pt x="220778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6016" r="-6016"/>
            </a:stretch>
          </a:blipFill>
        </p:spPr>
        <p:txBody>
          <a:bodyPr/>
          <a:lstStyle/>
          <a:p>
            <a:endParaRPr lang="vi-VN" noProof="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5700" y="538582"/>
            <a:ext cx="7777601" cy="430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1"/>
              </a:lnSpc>
            </a:pPr>
            <a:r>
              <a:rPr lang="vi-VN" sz="2536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4. Áp dụng hiệu quả các công nghệ</a:t>
            </a:r>
          </a:p>
        </p:txBody>
      </p:sp>
      <p:sp>
        <p:nvSpPr>
          <p:cNvPr id="3" name="Freeform 3"/>
          <p:cNvSpPr/>
          <p:nvPr/>
        </p:nvSpPr>
        <p:spPr>
          <a:xfrm flipH="1" flipV="1">
            <a:off x="7288987" y="-716070"/>
            <a:ext cx="3466186" cy="3466186"/>
          </a:xfrm>
          <a:custGeom>
            <a:avLst/>
            <a:gdLst/>
            <a:ahLst/>
            <a:cxnLst/>
            <a:rect l="l" t="t" r="r" b="b"/>
            <a:pathLst>
              <a:path w="3466186" h="3466186">
                <a:moveTo>
                  <a:pt x="3466186" y="3466185"/>
                </a:moveTo>
                <a:lnTo>
                  <a:pt x="0" y="3466185"/>
                </a:lnTo>
                <a:lnTo>
                  <a:pt x="0" y="0"/>
                </a:lnTo>
                <a:lnTo>
                  <a:pt x="3466186" y="0"/>
                </a:lnTo>
                <a:lnTo>
                  <a:pt x="3466186" y="34661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4" name="Freeform 4"/>
          <p:cNvSpPr/>
          <p:nvPr/>
        </p:nvSpPr>
        <p:spPr>
          <a:xfrm>
            <a:off x="-420831" y="7123560"/>
            <a:ext cx="8087811" cy="1108125"/>
          </a:xfrm>
          <a:custGeom>
            <a:avLst/>
            <a:gdLst/>
            <a:ahLst/>
            <a:cxnLst/>
            <a:rect l="l" t="t" r="r" b="b"/>
            <a:pathLst>
              <a:path w="8087811" h="1108125">
                <a:moveTo>
                  <a:pt x="0" y="0"/>
                </a:moveTo>
                <a:lnTo>
                  <a:pt x="8087811" y="0"/>
                </a:lnTo>
                <a:lnTo>
                  <a:pt x="8087811" y="1108125"/>
                </a:lnTo>
                <a:lnTo>
                  <a:pt x="0" y="11081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5" name="Freeform 5"/>
          <p:cNvSpPr/>
          <p:nvPr/>
        </p:nvSpPr>
        <p:spPr>
          <a:xfrm>
            <a:off x="7047588" y="6995947"/>
            <a:ext cx="7067326" cy="576077"/>
          </a:xfrm>
          <a:custGeom>
            <a:avLst/>
            <a:gdLst/>
            <a:ahLst/>
            <a:cxnLst/>
            <a:rect l="l" t="t" r="r" b="b"/>
            <a:pathLst>
              <a:path w="7067326" h="576077">
                <a:moveTo>
                  <a:pt x="0" y="0"/>
                </a:moveTo>
                <a:lnTo>
                  <a:pt x="7067326" y="0"/>
                </a:lnTo>
                <a:lnTo>
                  <a:pt x="7067326" y="576077"/>
                </a:lnTo>
                <a:lnTo>
                  <a:pt x="0" y="5760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grpSp>
        <p:nvGrpSpPr>
          <p:cNvPr id="6" name="Group 6"/>
          <p:cNvGrpSpPr/>
          <p:nvPr/>
        </p:nvGrpSpPr>
        <p:grpSpPr>
          <a:xfrm>
            <a:off x="2810145" y="3657600"/>
            <a:ext cx="1625860" cy="1295609"/>
            <a:chOff x="0" y="0"/>
            <a:chExt cx="1556144" cy="12400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56131" cy="1240028"/>
            </a:xfrm>
            <a:custGeom>
              <a:avLst/>
              <a:gdLst/>
              <a:ahLst/>
              <a:cxnLst/>
              <a:rect l="l" t="t" r="r" b="b"/>
              <a:pathLst>
                <a:path w="1556131" h="1240028">
                  <a:moveTo>
                    <a:pt x="0" y="0"/>
                  </a:moveTo>
                  <a:lnTo>
                    <a:pt x="1556131" y="0"/>
                  </a:lnTo>
                  <a:lnTo>
                    <a:pt x="1556131" y="1240028"/>
                  </a:lnTo>
                  <a:lnTo>
                    <a:pt x="0" y="1240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b="-2"/>
              </a:stretch>
            </a:blipFill>
          </p:spPr>
          <p:txBody>
            <a:bodyPr/>
            <a:lstStyle/>
            <a:p>
              <a:endParaRPr lang="vi-VN" noProof="0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65700" y="1409758"/>
            <a:ext cx="1653196" cy="1653196"/>
            <a:chOff x="0" y="0"/>
            <a:chExt cx="1660906" cy="166090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60906" cy="1660906"/>
            </a:xfrm>
            <a:custGeom>
              <a:avLst/>
              <a:gdLst/>
              <a:ahLst/>
              <a:cxnLst/>
              <a:rect l="l" t="t" r="r" b="b"/>
              <a:pathLst>
                <a:path w="1660906" h="1660906">
                  <a:moveTo>
                    <a:pt x="0" y="0"/>
                  </a:moveTo>
                  <a:lnTo>
                    <a:pt x="1660906" y="0"/>
                  </a:lnTo>
                  <a:lnTo>
                    <a:pt x="1660906" y="1660906"/>
                  </a:lnTo>
                  <a:lnTo>
                    <a:pt x="0" y="16609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vi-VN" noProof="0" dirty="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088529" y="1643165"/>
            <a:ext cx="1253725" cy="1770076"/>
            <a:chOff x="0" y="0"/>
            <a:chExt cx="1375512" cy="19420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75537" cy="1941957"/>
            </a:xfrm>
            <a:custGeom>
              <a:avLst/>
              <a:gdLst/>
              <a:ahLst/>
              <a:cxnLst/>
              <a:rect l="l" t="t" r="r" b="b"/>
              <a:pathLst>
                <a:path w="1375537" h="1941957">
                  <a:moveTo>
                    <a:pt x="0" y="0"/>
                  </a:moveTo>
                  <a:lnTo>
                    <a:pt x="1375537" y="0"/>
                  </a:lnTo>
                  <a:lnTo>
                    <a:pt x="1375537" y="1941957"/>
                  </a:lnTo>
                  <a:lnTo>
                    <a:pt x="0" y="19419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35" r="1" b="-38"/>
              </a:stretch>
            </a:blipFill>
          </p:spPr>
          <p:txBody>
            <a:bodyPr/>
            <a:lstStyle/>
            <a:p>
              <a:endParaRPr lang="vi-VN" noProof="0" dirty="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801352" y="969391"/>
            <a:ext cx="2952248" cy="1660640"/>
            <a:chOff x="0" y="0"/>
            <a:chExt cx="3095028" cy="174095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094990" cy="1740916"/>
            </a:xfrm>
            <a:custGeom>
              <a:avLst/>
              <a:gdLst/>
              <a:ahLst/>
              <a:cxnLst/>
              <a:rect l="l" t="t" r="r" b="b"/>
              <a:pathLst>
                <a:path w="3094990" h="1740916">
                  <a:moveTo>
                    <a:pt x="0" y="0"/>
                  </a:moveTo>
                  <a:lnTo>
                    <a:pt x="3094990" y="0"/>
                  </a:lnTo>
                  <a:lnTo>
                    <a:pt x="3094990" y="1740916"/>
                  </a:lnTo>
                  <a:lnTo>
                    <a:pt x="0" y="17409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r="-1" b="-2"/>
              </a:stretch>
            </a:blipFill>
          </p:spPr>
          <p:txBody>
            <a:bodyPr/>
            <a:lstStyle/>
            <a:p>
              <a:endParaRPr lang="vi-VN" noProof="0" dirty="0"/>
            </a:p>
          </p:txBody>
        </p:sp>
      </p:grpSp>
      <p:sp>
        <p:nvSpPr>
          <p:cNvPr id="14" name="Freeform 14"/>
          <p:cNvSpPr/>
          <p:nvPr/>
        </p:nvSpPr>
        <p:spPr>
          <a:xfrm>
            <a:off x="7848662" y="3074677"/>
            <a:ext cx="1447738" cy="1558803"/>
          </a:xfrm>
          <a:custGeom>
            <a:avLst/>
            <a:gdLst/>
            <a:ahLst/>
            <a:cxnLst/>
            <a:rect l="l" t="t" r="r" b="b"/>
            <a:pathLst>
              <a:path w="1447738" h="1558803">
                <a:moveTo>
                  <a:pt x="0" y="0"/>
                </a:moveTo>
                <a:lnTo>
                  <a:pt x="1447738" y="0"/>
                </a:lnTo>
                <a:lnTo>
                  <a:pt x="1447738" y="1558803"/>
                </a:lnTo>
                <a:lnTo>
                  <a:pt x="0" y="155880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15" name="Freeform 15"/>
          <p:cNvSpPr/>
          <p:nvPr/>
        </p:nvSpPr>
        <p:spPr>
          <a:xfrm>
            <a:off x="5672170" y="1799711"/>
            <a:ext cx="1616818" cy="1616818"/>
          </a:xfrm>
          <a:custGeom>
            <a:avLst/>
            <a:gdLst/>
            <a:ahLst/>
            <a:cxnLst/>
            <a:rect l="l" t="t" r="r" b="b"/>
            <a:pathLst>
              <a:path w="1616818" h="1616818">
                <a:moveTo>
                  <a:pt x="0" y="0"/>
                </a:moveTo>
                <a:lnTo>
                  <a:pt x="1616817" y="0"/>
                </a:lnTo>
                <a:lnTo>
                  <a:pt x="1616817" y="1616818"/>
                </a:lnTo>
                <a:lnTo>
                  <a:pt x="0" y="161681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16" name="Freeform 16" descr="A logo on a black background  AI-generated content may be incorrect."/>
          <p:cNvSpPr/>
          <p:nvPr/>
        </p:nvSpPr>
        <p:spPr>
          <a:xfrm>
            <a:off x="3611252" y="1457859"/>
            <a:ext cx="1530584" cy="1530584"/>
          </a:xfrm>
          <a:custGeom>
            <a:avLst/>
            <a:gdLst/>
            <a:ahLst/>
            <a:cxnLst/>
            <a:rect l="l" t="t" r="r" b="b"/>
            <a:pathLst>
              <a:path w="1530584" h="1530584">
                <a:moveTo>
                  <a:pt x="0" y="0"/>
                </a:moveTo>
                <a:lnTo>
                  <a:pt x="1530583" y="0"/>
                </a:lnTo>
                <a:lnTo>
                  <a:pt x="1530583" y="1530584"/>
                </a:lnTo>
                <a:lnTo>
                  <a:pt x="0" y="153058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17" name="Freeform 17"/>
          <p:cNvSpPr/>
          <p:nvPr/>
        </p:nvSpPr>
        <p:spPr>
          <a:xfrm>
            <a:off x="265700" y="3074677"/>
            <a:ext cx="2044661" cy="2044661"/>
          </a:xfrm>
          <a:custGeom>
            <a:avLst/>
            <a:gdLst/>
            <a:ahLst/>
            <a:cxnLst/>
            <a:rect l="l" t="t" r="r" b="b"/>
            <a:pathLst>
              <a:path w="2044661" h="2044661">
                <a:moveTo>
                  <a:pt x="0" y="0"/>
                </a:moveTo>
                <a:lnTo>
                  <a:pt x="2044660" y="0"/>
                </a:lnTo>
                <a:lnTo>
                  <a:pt x="2044660" y="2044660"/>
                </a:lnTo>
                <a:lnTo>
                  <a:pt x="0" y="204466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18" name="Freeform 18"/>
          <p:cNvSpPr/>
          <p:nvPr/>
        </p:nvSpPr>
        <p:spPr>
          <a:xfrm>
            <a:off x="4831977" y="3657600"/>
            <a:ext cx="2620713" cy="1310356"/>
          </a:xfrm>
          <a:custGeom>
            <a:avLst/>
            <a:gdLst/>
            <a:ahLst/>
            <a:cxnLst/>
            <a:rect l="l" t="t" r="r" b="b"/>
            <a:pathLst>
              <a:path w="2620713" h="1310356">
                <a:moveTo>
                  <a:pt x="0" y="0"/>
                </a:moveTo>
                <a:lnTo>
                  <a:pt x="2620713" y="0"/>
                </a:lnTo>
                <a:lnTo>
                  <a:pt x="2620713" y="1310356"/>
                </a:lnTo>
                <a:lnTo>
                  <a:pt x="0" y="131035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16499" b="-16499"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19" name="TextBox 19"/>
          <p:cNvSpPr txBox="1"/>
          <p:nvPr/>
        </p:nvSpPr>
        <p:spPr>
          <a:xfrm>
            <a:off x="0" y="69542"/>
            <a:ext cx="5672170" cy="504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vi-VN" sz="3266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III. KẾT QUẢ ĐẠT ĐƯỢC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564880" y="6509012"/>
            <a:ext cx="914400" cy="43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1"/>
              </a:lnSpc>
            </a:pPr>
            <a:r>
              <a:rPr lang="vi-VN" sz="2736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20/22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9947" y="5131061"/>
            <a:ext cx="9594163" cy="1655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6"/>
              </a:lnSpc>
              <a:spcBef>
                <a:spcPct val="0"/>
              </a:spcBef>
            </a:pPr>
            <a:r>
              <a:rPr lang="vi-VN" sz="26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⟶ Tích hợp đồng bộ các ngôn ngữ lập trình nền tảng </a:t>
            </a:r>
          </a:p>
          <a:p>
            <a:pPr algn="l">
              <a:lnSpc>
                <a:spcPts val="3296"/>
              </a:lnSpc>
              <a:spcBef>
                <a:spcPct val="0"/>
              </a:spcBef>
            </a:pPr>
            <a:r>
              <a:rPr lang="vi-VN" sz="26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(HTML, CSS, PHP) cùng các thư viện mở rộng tiên tiến </a:t>
            </a:r>
          </a:p>
          <a:p>
            <a:pPr algn="l">
              <a:lnSpc>
                <a:spcPts val="3296"/>
              </a:lnSpc>
              <a:spcBef>
                <a:spcPct val="0"/>
              </a:spcBef>
            </a:pPr>
            <a:r>
              <a:rPr lang="vi-VN" sz="26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(VietQR, PHPMailer) để xây dựng hệ thống website hoàn chỉnh, </a:t>
            </a:r>
          </a:p>
          <a:p>
            <a:pPr algn="l">
              <a:lnSpc>
                <a:spcPts val="3297"/>
              </a:lnSpc>
              <a:spcBef>
                <a:spcPct val="0"/>
              </a:spcBef>
            </a:pPr>
            <a:r>
              <a:rPr lang="vi-VN" sz="26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tối ưu từ giao diện đến xử lý nghiệp vụ</a:t>
            </a:r>
          </a:p>
        </p:txBody>
      </p:sp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7475" y="7055541"/>
            <a:ext cx="6482842" cy="1188152"/>
          </a:xfrm>
          <a:custGeom>
            <a:avLst/>
            <a:gdLst/>
            <a:ahLst/>
            <a:cxnLst/>
            <a:rect l="l" t="t" r="r" b="b"/>
            <a:pathLst>
              <a:path w="6482842" h="1188152">
                <a:moveTo>
                  <a:pt x="0" y="0"/>
                </a:moveTo>
                <a:lnTo>
                  <a:pt x="6482842" y="0"/>
                </a:lnTo>
                <a:lnTo>
                  <a:pt x="6482842" y="1188152"/>
                </a:lnTo>
                <a:lnTo>
                  <a:pt x="0" y="11881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3" name="Freeform 3"/>
          <p:cNvSpPr/>
          <p:nvPr/>
        </p:nvSpPr>
        <p:spPr>
          <a:xfrm flipH="1">
            <a:off x="7598858" y="4937039"/>
            <a:ext cx="3466186" cy="3466186"/>
          </a:xfrm>
          <a:custGeom>
            <a:avLst/>
            <a:gdLst/>
            <a:ahLst/>
            <a:cxnLst/>
            <a:rect l="l" t="t" r="r" b="b"/>
            <a:pathLst>
              <a:path w="3466186" h="3466186">
                <a:moveTo>
                  <a:pt x="3466186" y="0"/>
                </a:moveTo>
                <a:lnTo>
                  <a:pt x="0" y="0"/>
                </a:lnTo>
                <a:lnTo>
                  <a:pt x="0" y="3466186"/>
                </a:lnTo>
                <a:lnTo>
                  <a:pt x="3466186" y="3466186"/>
                </a:lnTo>
                <a:lnTo>
                  <a:pt x="346618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4" name="Freeform 4"/>
          <p:cNvSpPr/>
          <p:nvPr/>
        </p:nvSpPr>
        <p:spPr>
          <a:xfrm>
            <a:off x="1581128" y="6920527"/>
            <a:ext cx="7067326" cy="394673"/>
          </a:xfrm>
          <a:custGeom>
            <a:avLst/>
            <a:gdLst/>
            <a:ahLst/>
            <a:cxnLst/>
            <a:rect l="l" t="t" r="r" b="b"/>
            <a:pathLst>
              <a:path w="7067326" h="394673">
                <a:moveTo>
                  <a:pt x="0" y="0"/>
                </a:moveTo>
                <a:lnTo>
                  <a:pt x="7067326" y="0"/>
                </a:lnTo>
                <a:lnTo>
                  <a:pt x="7067326" y="394673"/>
                </a:lnTo>
                <a:lnTo>
                  <a:pt x="0" y="3946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5" name="Freeform 5"/>
          <p:cNvSpPr/>
          <p:nvPr/>
        </p:nvSpPr>
        <p:spPr>
          <a:xfrm flipH="1" flipV="1">
            <a:off x="7693304" y="-625412"/>
            <a:ext cx="3466186" cy="3466186"/>
          </a:xfrm>
          <a:custGeom>
            <a:avLst/>
            <a:gdLst/>
            <a:ahLst/>
            <a:cxnLst/>
            <a:rect l="l" t="t" r="r" b="b"/>
            <a:pathLst>
              <a:path w="3466186" h="3466186">
                <a:moveTo>
                  <a:pt x="3466186" y="3466186"/>
                </a:moveTo>
                <a:lnTo>
                  <a:pt x="0" y="3466186"/>
                </a:lnTo>
                <a:lnTo>
                  <a:pt x="0" y="0"/>
                </a:lnTo>
                <a:lnTo>
                  <a:pt x="3466186" y="0"/>
                </a:lnTo>
                <a:lnTo>
                  <a:pt x="3466186" y="346618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6" name="Freeform 6"/>
          <p:cNvSpPr/>
          <p:nvPr/>
        </p:nvSpPr>
        <p:spPr>
          <a:xfrm>
            <a:off x="7963145" y="2271541"/>
            <a:ext cx="953781" cy="1299258"/>
          </a:xfrm>
          <a:custGeom>
            <a:avLst/>
            <a:gdLst/>
            <a:ahLst/>
            <a:cxnLst/>
            <a:rect l="l" t="t" r="r" b="b"/>
            <a:pathLst>
              <a:path w="953781" h="1299258">
                <a:moveTo>
                  <a:pt x="0" y="0"/>
                </a:moveTo>
                <a:lnTo>
                  <a:pt x="953781" y="0"/>
                </a:lnTo>
                <a:lnTo>
                  <a:pt x="953781" y="1299258"/>
                </a:lnTo>
                <a:lnTo>
                  <a:pt x="0" y="12992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7" name="Freeform 7"/>
          <p:cNvSpPr/>
          <p:nvPr/>
        </p:nvSpPr>
        <p:spPr>
          <a:xfrm>
            <a:off x="7583671" y="3842828"/>
            <a:ext cx="1712729" cy="897042"/>
          </a:xfrm>
          <a:custGeom>
            <a:avLst/>
            <a:gdLst/>
            <a:ahLst/>
            <a:cxnLst/>
            <a:rect l="l" t="t" r="r" b="b"/>
            <a:pathLst>
              <a:path w="1712729" h="897042">
                <a:moveTo>
                  <a:pt x="0" y="0"/>
                </a:moveTo>
                <a:lnTo>
                  <a:pt x="1712729" y="0"/>
                </a:lnTo>
                <a:lnTo>
                  <a:pt x="1712729" y="897042"/>
                </a:lnTo>
                <a:lnTo>
                  <a:pt x="0" y="8970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8" name="Freeform 8"/>
          <p:cNvSpPr/>
          <p:nvPr/>
        </p:nvSpPr>
        <p:spPr>
          <a:xfrm>
            <a:off x="7934524" y="853675"/>
            <a:ext cx="982402" cy="982402"/>
          </a:xfrm>
          <a:custGeom>
            <a:avLst/>
            <a:gdLst/>
            <a:ahLst/>
            <a:cxnLst/>
            <a:rect l="l" t="t" r="r" b="b"/>
            <a:pathLst>
              <a:path w="982402" h="982402">
                <a:moveTo>
                  <a:pt x="0" y="0"/>
                </a:moveTo>
                <a:lnTo>
                  <a:pt x="982402" y="0"/>
                </a:lnTo>
                <a:lnTo>
                  <a:pt x="982402" y="982402"/>
                </a:lnTo>
                <a:lnTo>
                  <a:pt x="0" y="9824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9" name="Freeform 9"/>
          <p:cNvSpPr/>
          <p:nvPr/>
        </p:nvSpPr>
        <p:spPr>
          <a:xfrm>
            <a:off x="7893982" y="5167354"/>
            <a:ext cx="1128098" cy="1222319"/>
          </a:xfrm>
          <a:custGeom>
            <a:avLst/>
            <a:gdLst/>
            <a:ahLst/>
            <a:cxnLst/>
            <a:rect l="l" t="t" r="r" b="b"/>
            <a:pathLst>
              <a:path w="1128098" h="1222319">
                <a:moveTo>
                  <a:pt x="0" y="0"/>
                </a:moveTo>
                <a:lnTo>
                  <a:pt x="1128098" y="0"/>
                </a:lnTo>
                <a:lnTo>
                  <a:pt x="1128098" y="1222319"/>
                </a:lnTo>
                <a:lnTo>
                  <a:pt x="0" y="122231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10" name="TextBox 10"/>
          <p:cNvSpPr txBox="1"/>
          <p:nvPr/>
        </p:nvSpPr>
        <p:spPr>
          <a:xfrm>
            <a:off x="222113" y="351492"/>
            <a:ext cx="4745514" cy="466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9"/>
              </a:lnSpc>
            </a:pPr>
            <a:r>
              <a:rPr lang="vi-VN" sz="3066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IV. HƯỚNG PHÁT TRIỂN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2113" y="1176138"/>
            <a:ext cx="7553573" cy="736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2"/>
              </a:lnSpc>
            </a:pPr>
            <a:r>
              <a:rPr lang="vi-VN" sz="2396" spc="172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Nâng cấp CSDL: Chuyển đổi từ JSON </a:t>
            </a:r>
          </a:p>
          <a:p>
            <a:pPr algn="l">
              <a:lnSpc>
                <a:spcPts val="2853"/>
              </a:lnSpc>
            </a:pPr>
            <a:r>
              <a:rPr lang="vi-VN" sz="2396" spc="172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sang MySQL (hoặc SQL Server)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2113" y="2506042"/>
            <a:ext cx="6006627" cy="736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3"/>
              </a:lnSpc>
            </a:pPr>
            <a:r>
              <a:rPr lang="vi-VN" sz="2396" spc="172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Thanh toán tự động: Tích hợp cổng thanh toán VNPAY, MoMo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839200" y="6760007"/>
            <a:ext cx="914400" cy="43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1"/>
              </a:lnSpc>
            </a:pPr>
            <a:r>
              <a:rPr lang="vi-VN" sz="2736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21/22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0828" y="3795203"/>
            <a:ext cx="7223125" cy="914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0"/>
              </a:lnSpc>
              <a:spcBef>
                <a:spcPct val="0"/>
              </a:spcBef>
            </a:pPr>
            <a:r>
              <a:rPr lang="vi-VN" sz="2636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Vận chuyển: Kết nối API tính phí ship tự động </a:t>
            </a:r>
          </a:p>
          <a:p>
            <a:pPr algn="l">
              <a:lnSpc>
                <a:spcPts val="3690"/>
              </a:lnSpc>
              <a:spcBef>
                <a:spcPct val="0"/>
              </a:spcBef>
            </a:pPr>
            <a:r>
              <a:rPr lang="vi-VN" sz="2636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(Giao Hàng Nhanh, Viettel Post)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0828" y="5531040"/>
            <a:ext cx="7550071" cy="42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0"/>
              </a:lnSpc>
              <a:spcBef>
                <a:spcPct val="0"/>
              </a:spcBef>
            </a:pPr>
            <a:r>
              <a:rPr lang="vi-VN" sz="2636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Triển khai: Đưa website lên môi trường Internet</a:t>
            </a:r>
          </a:p>
        </p:txBody>
      </p:sp>
    </p:spTree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7970" y="1905000"/>
            <a:ext cx="9157659" cy="2767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65"/>
              </a:lnSpc>
            </a:pPr>
            <a:r>
              <a:rPr lang="vi-VN" sz="5298" b="1" spc="249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CHÂN THÀNH CẢM ƠN QUÝ THẦY CÔ VÀ </a:t>
            </a:r>
          </a:p>
          <a:p>
            <a:pPr algn="ctr">
              <a:lnSpc>
                <a:spcPts val="7365"/>
              </a:lnSpc>
            </a:pPr>
            <a:r>
              <a:rPr lang="vi-VN" sz="5298" b="1" spc="253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CÁC BẠN ĐÃ LẮNG NGHE</a:t>
            </a:r>
          </a:p>
        </p:txBody>
      </p:sp>
      <p:sp>
        <p:nvSpPr>
          <p:cNvPr id="3" name="Freeform 3"/>
          <p:cNvSpPr/>
          <p:nvPr/>
        </p:nvSpPr>
        <p:spPr>
          <a:xfrm>
            <a:off x="6154693" y="-1015917"/>
            <a:ext cx="4362955" cy="4371051"/>
          </a:xfrm>
          <a:custGeom>
            <a:avLst/>
            <a:gdLst/>
            <a:ahLst/>
            <a:cxnLst/>
            <a:rect l="l" t="t" r="r" b="b"/>
            <a:pathLst>
              <a:path w="4362955" h="4371051">
                <a:moveTo>
                  <a:pt x="0" y="0"/>
                </a:moveTo>
                <a:lnTo>
                  <a:pt x="4362955" y="0"/>
                </a:lnTo>
                <a:lnTo>
                  <a:pt x="4362955" y="4371051"/>
                </a:lnTo>
                <a:lnTo>
                  <a:pt x="0" y="4371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6" b="-16"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5" name="TextBox 5"/>
          <p:cNvSpPr txBox="1"/>
          <p:nvPr/>
        </p:nvSpPr>
        <p:spPr>
          <a:xfrm>
            <a:off x="8839200" y="6760007"/>
            <a:ext cx="1143000" cy="43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1"/>
              </a:lnSpc>
            </a:pPr>
            <a:r>
              <a:rPr lang="vi-VN" sz="2736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22/22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8625259" y="6357747"/>
            <a:ext cx="1217714" cy="1374715"/>
          </a:xfrm>
          <a:custGeom>
            <a:avLst/>
            <a:gdLst/>
            <a:ahLst/>
            <a:cxnLst/>
            <a:rect l="l" t="t" r="r" b="b"/>
            <a:pathLst>
              <a:path w="1217714" h="1374715">
                <a:moveTo>
                  <a:pt x="1217714" y="1374715"/>
                </a:moveTo>
                <a:lnTo>
                  <a:pt x="0" y="1374715"/>
                </a:lnTo>
                <a:lnTo>
                  <a:pt x="0" y="0"/>
                </a:lnTo>
                <a:lnTo>
                  <a:pt x="1217714" y="0"/>
                </a:lnTo>
                <a:lnTo>
                  <a:pt x="1217714" y="137471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446" r="-6446"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3" name="Freeform 3"/>
          <p:cNvSpPr/>
          <p:nvPr/>
        </p:nvSpPr>
        <p:spPr>
          <a:xfrm>
            <a:off x="7198953" y="-66062"/>
            <a:ext cx="3125566" cy="822634"/>
          </a:xfrm>
          <a:custGeom>
            <a:avLst/>
            <a:gdLst/>
            <a:ahLst/>
            <a:cxnLst/>
            <a:rect l="l" t="t" r="r" b="b"/>
            <a:pathLst>
              <a:path w="3125566" h="822634">
                <a:moveTo>
                  <a:pt x="0" y="0"/>
                </a:moveTo>
                <a:lnTo>
                  <a:pt x="3125566" y="0"/>
                </a:lnTo>
                <a:lnTo>
                  <a:pt x="3125566" y="822634"/>
                </a:lnTo>
                <a:lnTo>
                  <a:pt x="0" y="8226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4" name="TextBox 4"/>
          <p:cNvSpPr txBox="1"/>
          <p:nvPr/>
        </p:nvSpPr>
        <p:spPr>
          <a:xfrm>
            <a:off x="707527" y="3644646"/>
            <a:ext cx="8338547" cy="308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20"/>
              </a:lnSpc>
            </a:pPr>
            <a:r>
              <a:rPr lang="vi-VN" sz="32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4. Tính thực tiễn và khả năng mở rộng</a:t>
            </a:r>
          </a:p>
        </p:txBody>
      </p:sp>
      <p:sp>
        <p:nvSpPr>
          <p:cNvPr id="5" name="Freeform 5"/>
          <p:cNvSpPr/>
          <p:nvPr/>
        </p:nvSpPr>
        <p:spPr>
          <a:xfrm>
            <a:off x="-366370" y="4692091"/>
            <a:ext cx="3466186" cy="3466186"/>
          </a:xfrm>
          <a:custGeom>
            <a:avLst/>
            <a:gdLst/>
            <a:ahLst/>
            <a:cxnLst/>
            <a:rect l="l" t="t" r="r" b="b"/>
            <a:pathLst>
              <a:path w="3466186" h="3466186">
                <a:moveTo>
                  <a:pt x="0" y="0"/>
                </a:moveTo>
                <a:lnTo>
                  <a:pt x="3466186" y="0"/>
                </a:lnTo>
                <a:lnTo>
                  <a:pt x="3466186" y="3466186"/>
                </a:lnTo>
                <a:lnTo>
                  <a:pt x="0" y="34661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grpSp>
        <p:nvGrpSpPr>
          <p:cNvPr id="6" name="Group 6"/>
          <p:cNvGrpSpPr/>
          <p:nvPr/>
        </p:nvGrpSpPr>
        <p:grpSpPr>
          <a:xfrm>
            <a:off x="1441856" y="4558770"/>
            <a:ext cx="2789025" cy="1870510"/>
            <a:chOff x="0" y="0"/>
            <a:chExt cx="3718700" cy="24940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18687" cy="2494026"/>
            </a:xfrm>
            <a:custGeom>
              <a:avLst/>
              <a:gdLst/>
              <a:ahLst/>
              <a:cxnLst/>
              <a:rect l="l" t="t" r="r" b="b"/>
              <a:pathLst>
                <a:path w="3718687" h="2494026">
                  <a:moveTo>
                    <a:pt x="3587623" y="0"/>
                  </a:moveTo>
                  <a:lnTo>
                    <a:pt x="130302" y="0"/>
                  </a:lnTo>
                  <a:cubicBezTo>
                    <a:pt x="58547" y="0"/>
                    <a:pt x="0" y="58547"/>
                    <a:pt x="0" y="130302"/>
                  </a:cubicBezTo>
                  <a:lnTo>
                    <a:pt x="0" y="2494026"/>
                  </a:lnTo>
                  <a:lnTo>
                    <a:pt x="3718687" y="2494026"/>
                  </a:lnTo>
                  <a:lnTo>
                    <a:pt x="3718687" y="130302"/>
                  </a:lnTo>
                  <a:cubicBezTo>
                    <a:pt x="3717925" y="58547"/>
                    <a:pt x="3659378" y="0"/>
                    <a:pt x="3587623" y="0"/>
                  </a:cubicBezTo>
                  <a:close/>
                  <a:moveTo>
                    <a:pt x="3603752" y="2330831"/>
                  </a:moveTo>
                  <a:lnTo>
                    <a:pt x="113411" y="2330831"/>
                  </a:lnTo>
                  <a:lnTo>
                    <a:pt x="113411" y="147193"/>
                  </a:lnTo>
                  <a:lnTo>
                    <a:pt x="3603752" y="147193"/>
                  </a:lnTo>
                  <a:lnTo>
                    <a:pt x="3603752" y="2330831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vi-VN" noProof="0" dirty="0"/>
            </a:p>
          </p:txBody>
        </p:sp>
      </p:grpSp>
      <p:sp>
        <p:nvSpPr>
          <p:cNvPr id="8" name="Freeform 8"/>
          <p:cNvSpPr/>
          <p:nvPr/>
        </p:nvSpPr>
        <p:spPr>
          <a:xfrm>
            <a:off x="1110800" y="4549434"/>
            <a:ext cx="3450594" cy="1963846"/>
          </a:xfrm>
          <a:custGeom>
            <a:avLst/>
            <a:gdLst/>
            <a:ahLst/>
            <a:cxnLst/>
            <a:rect l="l" t="t" r="r" b="b"/>
            <a:pathLst>
              <a:path w="3450594" h="1963846">
                <a:moveTo>
                  <a:pt x="0" y="0"/>
                </a:moveTo>
                <a:lnTo>
                  <a:pt x="3450594" y="0"/>
                </a:lnTo>
                <a:lnTo>
                  <a:pt x="3450594" y="1963846"/>
                </a:lnTo>
                <a:lnTo>
                  <a:pt x="0" y="19638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grpSp>
        <p:nvGrpSpPr>
          <p:cNvPr id="9" name="Group 9"/>
          <p:cNvGrpSpPr/>
          <p:nvPr/>
        </p:nvGrpSpPr>
        <p:grpSpPr>
          <a:xfrm>
            <a:off x="2606878" y="6429832"/>
            <a:ext cx="457886" cy="41729"/>
            <a:chOff x="0" y="0"/>
            <a:chExt cx="610514" cy="5563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10489" cy="55626"/>
            </a:xfrm>
            <a:custGeom>
              <a:avLst/>
              <a:gdLst/>
              <a:ahLst/>
              <a:cxnLst/>
              <a:rect l="l" t="t" r="r" b="b"/>
              <a:pathLst>
                <a:path w="610489" h="55626">
                  <a:moveTo>
                    <a:pt x="55626" y="55626"/>
                  </a:moveTo>
                  <a:lnTo>
                    <a:pt x="555625" y="55626"/>
                  </a:lnTo>
                  <a:cubicBezTo>
                    <a:pt x="586359" y="55626"/>
                    <a:pt x="610489" y="30734"/>
                    <a:pt x="610489" y="762"/>
                  </a:cubicBezTo>
                  <a:lnTo>
                    <a:pt x="610489" y="0"/>
                  </a:lnTo>
                  <a:lnTo>
                    <a:pt x="0" y="0"/>
                  </a:lnTo>
                  <a:lnTo>
                    <a:pt x="0" y="762"/>
                  </a:lnTo>
                  <a:cubicBezTo>
                    <a:pt x="0" y="30734"/>
                    <a:pt x="24892" y="55626"/>
                    <a:pt x="55626" y="55626"/>
                  </a:cubicBezTo>
                  <a:close/>
                </a:path>
              </a:pathLst>
            </a:custGeom>
            <a:solidFill>
              <a:srgbClr val="CCCCC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vi-VN" noProof="0" dirty="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81624" y="6513281"/>
            <a:ext cx="3308947" cy="15373"/>
            <a:chOff x="0" y="0"/>
            <a:chExt cx="4411929" cy="204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11853" cy="20447"/>
            </a:xfrm>
            <a:custGeom>
              <a:avLst/>
              <a:gdLst/>
              <a:ahLst/>
              <a:cxnLst/>
              <a:rect l="l" t="t" r="r" b="b"/>
              <a:pathLst>
                <a:path w="4411853" h="20447">
                  <a:moveTo>
                    <a:pt x="0" y="0"/>
                  </a:moveTo>
                  <a:cubicBezTo>
                    <a:pt x="0" y="11684"/>
                    <a:pt x="9525" y="20447"/>
                    <a:pt x="20447" y="20447"/>
                  </a:cubicBezTo>
                  <a:lnTo>
                    <a:pt x="4391406" y="20447"/>
                  </a:lnTo>
                  <a:cubicBezTo>
                    <a:pt x="4403090" y="20447"/>
                    <a:pt x="4411853" y="10922"/>
                    <a:pt x="44118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vi-VN" noProof="0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26962" y="4669117"/>
            <a:ext cx="2617727" cy="1638281"/>
            <a:chOff x="0" y="0"/>
            <a:chExt cx="3490303" cy="21843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490341" cy="2184400"/>
            </a:xfrm>
            <a:custGeom>
              <a:avLst/>
              <a:gdLst/>
              <a:ahLst/>
              <a:cxnLst/>
              <a:rect l="l" t="t" r="r" b="b"/>
              <a:pathLst>
                <a:path w="3490341" h="2184400">
                  <a:moveTo>
                    <a:pt x="0" y="0"/>
                  </a:moveTo>
                  <a:lnTo>
                    <a:pt x="3490341" y="0"/>
                  </a:lnTo>
                  <a:lnTo>
                    <a:pt x="3490341" y="2184400"/>
                  </a:lnTo>
                  <a:lnTo>
                    <a:pt x="0" y="2184400"/>
                  </a:lnTo>
                  <a:close/>
                </a:path>
              </a:pathLst>
            </a:custGeom>
            <a:blipFill>
              <a:blip r:embed="rId11"/>
              <a:stretch>
                <a:fillRect l="-66" r="-66" b="1"/>
              </a:stretch>
            </a:blipFill>
          </p:spPr>
          <p:txBody>
            <a:bodyPr/>
            <a:lstStyle/>
            <a:p>
              <a:endParaRPr lang="vi-VN" noProof="0" dirty="0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81942" y="1309564"/>
            <a:ext cx="8000057" cy="4869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31"/>
              </a:lnSpc>
            </a:pPr>
            <a:r>
              <a:rPr lang="vi-VN" sz="32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  1. Bắt kịp xu hướng thương mại điện tử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29184" y="646862"/>
            <a:ext cx="6600368" cy="302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0"/>
              </a:lnSpc>
            </a:pPr>
            <a:r>
              <a:rPr lang="vi-VN" sz="4000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I. Lý do chọn đề tài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31520" y="2781671"/>
            <a:ext cx="9111453" cy="487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1"/>
              </a:lnSpc>
            </a:pPr>
            <a:r>
              <a:rPr lang="vi-VN" sz="32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3. Ứng dụng các kiến thức đã học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81943" y="2111197"/>
            <a:ext cx="7279367" cy="308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20"/>
              </a:lnSpc>
            </a:pPr>
            <a:r>
              <a:rPr lang="vi-VN" sz="32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  2. Tối ưu hóa trải nghiệm người dùng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839200" y="6760007"/>
            <a:ext cx="753904" cy="473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1"/>
              </a:lnSpc>
            </a:pPr>
            <a:r>
              <a:rPr lang="vi-VN" sz="2736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3/22</a:t>
            </a:r>
          </a:p>
        </p:txBody>
      </p:sp>
      <p:sp>
        <p:nvSpPr>
          <p:cNvPr id="20" name="Freeform 20" descr="Shopping cart with solid fill"/>
          <p:cNvSpPr/>
          <p:nvPr/>
        </p:nvSpPr>
        <p:spPr>
          <a:xfrm>
            <a:off x="5676348" y="479800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21" name="Freeform 21" descr="Monitor with solid fill"/>
          <p:cNvSpPr/>
          <p:nvPr/>
        </p:nvSpPr>
        <p:spPr>
          <a:xfrm>
            <a:off x="4775073" y="4076995"/>
            <a:ext cx="2740152" cy="2740152"/>
          </a:xfrm>
          <a:custGeom>
            <a:avLst/>
            <a:gdLst/>
            <a:ahLst/>
            <a:cxnLst/>
            <a:rect l="l" t="t" r="r" b="b"/>
            <a:pathLst>
              <a:path w="2740152" h="2740152">
                <a:moveTo>
                  <a:pt x="0" y="0"/>
                </a:moveTo>
                <a:lnTo>
                  <a:pt x="2740152" y="0"/>
                </a:lnTo>
                <a:lnTo>
                  <a:pt x="2740152" y="2740152"/>
                </a:lnTo>
                <a:lnTo>
                  <a:pt x="0" y="274015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22" name="Freeform 22" descr="Cursor outline"/>
          <p:cNvSpPr/>
          <p:nvPr/>
        </p:nvSpPr>
        <p:spPr>
          <a:xfrm>
            <a:off x="6037336" y="5109134"/>
            <a:ext cx="603275" cy="603275"/>
          </a:xfrm>
          <a:custGeom>
            <a:avLst/>
            <a:gdLst/>
            <a:ahLst/>
            <a:cxnLst/>
            <a:rect l="l" t="t" r="r" b="b"/>
            <a:pathLst>
              <a:path w="603275" h="603275">
                <a:moveTo>
                  <a:pt x="0" y="0"/>
                </a:moveTo>
                <a:lnTo>
                  <a:pt x="603275" y="0"/>
                </a:lnTo>
                <a:lnTo>
                  <a:pt x="603275" y="603275"/>
                </a:lnTo>
                <a:lnTo>
                  <a:pt x="0" y="60327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6837521" y="-50121"/>
            <a:ext cx="2916079" cy="3093996"/>
          </a:xfrm>
          <a:custGeom>
            <a:avLst/>
            <a:gdLst/>
            <a:ahLst/>
            <a:cxnLst/>
            <a:rect l="l" t="t" r="r" b="b"/>
            <a:pathLst>
              <a:path w="2916079" h="3093996">
                <a:moveTo>
                  <a:pt x="2916079" y="0"/>
                </a:moveTo>
                <a:lnTo>
                  <a:pt x="0" y="0"/>
                </a:lnTo>
                <a:lnTo>
                  <a:pt x="0" y="3093997"/>
                </a:lnTo>
                <a:lnTo>
                  <a:pt x="2916079" y="3093997"/>
                </a:lnTo>
                <a:lnTo>
                  <a:pt x="29160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050" r="-3050"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3" name="TextBox 3"/>
          <p:cNvSpPr txBox="1"/>
          <p:nvPr/>
        </p:nvSpPr>
        <p:spPr>
          <a:xfrm>
            <a:off x="1688854" y="1442074"/>
            <a:ext cx="6752549" cy="97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7"/>
              </a:lnSpc>
            </a:pPr>
            <a:r>
              <a:rPr lang="vi-VN" sz="2097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HTML</a:t>
            </a:r>
            <a:r>
              <a:rPr lang="vi-VN" sz="2097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(HyperText Markup Language)</a:t>
            </a:r>
          </a:p>
          <a:p>
            <a:pPr algn="l">
              <a:lnSpc>
                <a:spcPts val="2517"/>
              </a:lnSpc>
            </a:pPr>
            <a:r>
              <a:rPr lang="vi-VN" sz="2097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➤ Tạo khung trang, chia bố cục (header, body, footer...)</a:t>
            </a:r>
          </a:p>
          <a:p>
            <a:pPr algn="l">
              <a:lnSpc>
                <a:spcPts val="2517"/>
              </a:lnSpc>
            </a:pPr>
            <a:endParaRPr lang="vi-VN" sz="2097" noProof="0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17297" y="2616079"/>
            <a:ext cx="7672264" cy="1291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7"/>
              </a:lnSpc>
            </a:pPr>
            <a:endParaRPr lang="vi-VN" noProof="0" dirty="0"/>
          </a:p>
          <a:p>
            <a:pPr algn="l">
              <a:lnSpc>
                <a:spcPts val="2517"/>
              </a:lnSpc>
            </a:pPr>
            <a:r>
              <a:rPr lang="vi-VN" sz="2097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CSS </a:t>
            </a:r>
            <a:r>
              <a:rPr lang="vi-VN" sz="2097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(Cascading Style Sheets)</a:t>
            </a:r>
          </a:p>
          <a:p>
            <a:pPr algn="l">
              <a:lnSpc>
                <a:spcPts val="2517"/>
              </a:lnSpc>
            </a:pPr>
            <a:r>
              <a:rPr lang="vi-VN" sz="2097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➤ Trang trí giao diện, màu sắc, kích thước, bố cục responsive</a:t>
            </a:r>
          </a:p>
          <a:p>
            <a:pPr algn="l">
              <a:lnSpc>
                <a:spcPts val="2517"/>
              </a:lnSpc>
            </a:pPr>
            <a:endParaRPr lang="vi-VN" sz="2097" noProof="0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17297" y="3666439"/>
            <a:ext cx="7672264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7"/>
              </a:lnSpc>
            </a:pPr>
            <a:endParaRPr lang="vi-VN" noProof="0" dirty="0"/>
          </a:p>
          <a:p>
            <a:pPr algn="l">
              <a:lnSpc>
                <a:spcPts val="2517"/>
              </a:lnSpc>
            </a:pPr>
            <a:r>
              <a:rPr lang="vi-VN" sz="2097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JavaScript</a:t>
            </a:r>
          </a:p>
          <a:p>
            <a:pPr algn="l">
              <a:lnSpc>
                <a:spcPts val="2517"/>
              </a:lnSpc>
            </a:pPr>
            <a:r>
              <a:rPr lang="vi-VN" sz="2097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➤ Tạo tương tác (chuyển nền sáng/tối, hiệu ứng, yêu thích...)</a:t>
            </a:r>
          </a:p>
          <a:p>
            <a:pPr algn="l">
              <a:lnSpc>
                <a:spcPts val="2517"/>
              </a:lnSpc>
            </a:pPr>
            <a:endParaRPr lang="vi-VN" sz="2097" noProof="0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1669062" y="6670638"/>
            <a:ext cx="6702469" cy="1188152"/>
          </a:xfrm>
          <a:custGeom>
            <a:avLst/>
            <a:gdLst/>
            <a:ahLst/>
            <a:cxnLst/>
            <a:rect l="l" t="t" r="r" b="b"/>
            <a:pathLst>
              <a:path w="6702469" h="1188152">
                <a:moveTo>
                  <a:pt x="0" y="0"/>
                </a:moveTo>
                <a:lnTo>
                  <a:pt x="6702469" y="0"/>
                </a:lnTo>
                <a:lnTo>
                  <a:pt x="6702469" y="1188152"/>
                </a:lnTo>
                <a:lnTo>
                  <a:pt x="0" y="118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8" name="Freeform 8"/>
          <p:cNvSpPr/>
          <p:nvPr/>
        </p:nvSpPr>
        <p:spPr>
          <a:xfrm>
            <a:off x="1531465" y="7015900"/>
            <a:ext cx="7067326" cy="394673"/>
          </a:xfrm>
          <a:custGeom>
            <a:avLst/>
            <a:gdLst/>
            <a:ahLst/>
            <a:cxnLst/>
            <a:rect l="l" t="t" r="r" b="b"/>
            <a:pathLst>
              <a:path w="7067326" h="394673">
                <a:moveTo>
                  <a:pt x="0" y="0"/>
                </a:moveTo>
                <a:lnTo>
                  <a:pt x="7067326" y="0"/>
                </a:lnTo>
                <a:lnTo>
                  <a:pt x="7067326" y="394673"/>
                </a:lnTo>
                <a:lnTo>
                  <a:pt x="0" y="3946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9" name="Freeform 9" descr="A blue oval with black text  AI-generated content may be incorrect."/>
          <p:cNvSpPr/>
          <p:nvPr/>
        </p:nvSpPr>
        <p:spPr>
          <a:xfrm>
            <a:off x="122225" y="4865951"/>
            <a:ext cx="1491415" cy="1491415"/>
          </a:xfrm>
          <a:custGeom>
            <a:avLst/>
            <a:gdLst/>
            <a:ahLst/>
            <a:cxnLst/>
            <a:rect l="l" t="t" r="r" b="b"/>
            <a:pathLst>
              <a:path w="1491415" h="1491415">
                <a:moveTo>
                  <a:pt x="0" y="0"/>
                </a:moveTo>
                <a:lnTo>
                  <a:pt x="1491415" y="0"/>
                </a:lnTo>
                <a:lnTo>
                  <a:pt x="1491415" y="1491415"/>
                </a:lnTo>
                <a:lnTo>
                  <a:pt x="0" y="14914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10" name="Freeform 10"/>
          <p:cNvSpPr/>
          <p:nvPr/>
        </p:nvSpPr>
        <p:spPr>
          <a:xfrm>
            <a:off x="510883" y="1380479"/>
            <a:ext cx="782869" cy="1104047"/>
          </a:xfrm>
          <a:custGeom>
            <a:avLst/>
            <a:gdLst/>
            <a:ahLst/>
            <a:cxnLst/>
            <a:rect l="l" t="t" r="r" b="b"/>
            <a:pathLst>
              <a:path w="782869" h="1104047">
                <a:moveTo>
                  <a:pt x="0" y="0"/>
                </a:moveTo>
                <a:lnTo>
                  <a:pt x="782870" y="0"/>
                </a:lnTo>
                <a:lnTo>
                  <a:pt x="782870" y="1104046"/>
                </a:lnTo>
                <a:lnTo>
                  <a:pt x="0" y="11040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11" name="TextBox 11"/>
          <p:cNvSpPr txBox="1"/>
          <p:nvPr/>
        </p:nvSpPr>
        <p:spPr>
          <a:xfrm>
            <a:off x="243221" y="202397"/>
            <a:ext cx="6752549" cy="444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0"/>
              </a:lnSpc>
            </a:pPr>
            <a:r>
              <a:rPr lang="vi-VN" sz="2867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II. Lý thuyết quan trọng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1434" y="678856"/>
            <a:ext cx="6344336" cy="438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1"/>
              </a:lnSpc>
            </a:pPr>
            <a:r>
              <a:rPr lang="vi-VN" sz="2436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1. Ngôn ngữ sử dụng trong thiết kế web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839200" y="6760007"/>
            <a:ext cx="753904" cy="473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1"/>
              </a:lnSpc>
            </a:pPr>
            <a:r>
              <a:rPr lang="vi-VN" sz="2736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4/22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50705" y="4807601"/>
            <a:ext cx="7672264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7"/>
              </a:lnSpc>
            </a:pPr>
            <a:endParaRPr lang="vi-VN" noProof="0" dirty="0"/>
          </a:p>
          <a:p>
            <a:pPr algn="l">
              <a:lnSpc>
                <a:spcPts val="2517"/>
              </a:lnSpc>
            </a:pPr>
            <a:r>
              <a:rPr lang="vi-VN" sz="2400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PHP</a:t>
            </a:r>
            <a:r>
              <a:rPr lang="vi-VN" sz="24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(Hypertext Preprocessor) </a:t>
            </a:r>
          </a:p>
          <a:p>
            <a:pPr algn="l">
              <a:lnSpc>
                <a:spcPts val="2517"/>
              </a:lnSpc>
            </a:pPr>
            <a:r>
              <a:rPr lang="vi-VN" sz="24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➤ Xử lý logic hệ thống, kết nối cơ sở dữ liệu và </a:t>
            </a:r>
          </a:p>
          <a:p>
            <a:pPr algn="l">
              <a:lnSpc>
                <a:spcPts val="2517"/>
              </a:lnSpc>
            </a:pPr>
            <a:r>
              <a:rPr lang="vi-VN" sz="24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vận hành các tính năng động (đăng nhập, </a:t>
            </a:r>
          </a:p>
          <a:p>
            <a:pPr algn="l">
              <a:lnSpc>
                <a:spcPts val="2517"/>
              </a:lnSpc>
            </a:pPr>
            <a:r>
              <a:rPr lang="vi-VN" sz="24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giỏ hàng, thanh toán...)</a:t>
            </a:r>
          </a:p>
          <a:p>
            <a:pPr algn="l">
              <a:lnSpc>
                <a:spcPts val="2517"/>
              </a:lnSpc>
            </a:pPr>
            <a:endParaRPr lang="vi-VN" sz="2400" noProof="0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479788" y="2655975"/>
            <a:ext cx="845061" cy="1193101"/>
            <a:chOff x="0" y="0"/>
            <a:chExt cx="1375512" cy="194202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75537" cy="1941957"/>
            </a:xfrm>
            <a:custGeom>
              <a:avLst/>
              <a:gdLst/>
              <a:ahLst/>
              <a:cxnLst/>
              <a:rect l="l" t="t" r="r" b="b"/>
              <a:pathLst>
                <a:path w="1375537" h="1941957">
                  <a:moveTo>
                    <a:pt x="0" y="0"/>
                  </a:moveTo>
                  <a:lnTo>
                    <a:pt x="1375537" y="0"/>
                  </a:lnTo>
                  <a:lnTo>
                    <a:pt x="1375537" y="1941957"/>
                  </a:lnTo>
                  <a:lnTo>
                    <a:pt x="0" y="19419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35" r="1" b="-38"/>
              </a:stretch>
            </a:blipFill>
          </p:spPr>
          <p:txBody>
            <a:bodyPr/>
            <a:lstStyle/>
            <a:p>
              <a:endParaRPr lang="vi-VN" noProof="0" dirty="0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71098" y="4020527"/>
            <a:ext cx="1946831" cy="1095093"/>
            <a:chOff x="0" y="0"/>
            <a:chExt cx="3095028" cy="174095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094990" cy="1740916"/>
            </a:xfrm>
            <a:custGeom>
              <a:avLst/>
              <a:gdLst/>
              <a:ahLst/>
              <a:cxnLst/>
              <a:rect l="l" t="t" r="r" b="b"/>
              <a:pathLst>
                <a:path w="3094990" h="1740916">
                  <a:moveTo>
                    <a:pt x="0" y="0"/>
                  </a:moveTo>
                  <a:lnTo>
                    <a:pt x="3094990" y="0"/>
                  </a:lnTo>
                  <a:lnTo>
                    <a:pt x="3094990" y="1740916"/>
                  </a:lnTo>
                  <a:lnTo>
                    <a:pt x="0" y="17409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r="-1" b="-2"/>
              </a:stretch>
            </a:blipFill>
          </p:spPr>
          <p:txBody>
            <a:bodyPr/>
            <a:lstStyle/>
            <a:p>
              <a:endParaRPr lang="vi-VN" noProof="0" dirty="0"/>
            </a:p>
          </p:txBody>
        </p:sp>
      </p:grp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7545819" y="14278"/>
            <a:ext cx="2207781" cy="2473452"/>
          </a:xfrm>
          <a:custGeom>
            <a:avLst/>
            <a:gdLst/>
            <a:ahLst/>
            <a:cxnLst/>
            <a:rect l="l" t="t" r="r" b="b"/>
            <a:pathLst>
              <a:path w="2207781" h="2473452">
                <a:moveTo>
                  <a:pt x="2207781" y="0"/>
                </a:moveTo>
                <a:lnTo>
                  <a:pt x="0" y="0"/>
                </a:lnTo>
                <a:lnTo>
                  <a:pt x="0" y="2473452"/>
                </a:lnTo>
                <a:lnTo>
                  <a:pt x="2207781" y="2473452"/>
                </a:lnTo>
                <a:lnTo>
                  <a:pt x="220778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016" r="-6016"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3" name="Freeform 3"/>
          <p:cNvSpPr/>
          <p:nvPr/>
        </p:nvSpPr>
        <p:spPr>
          <a:xfrm>
            <a:off x="1828800" y="6434441"/>
            <a:ext cx="6702469" cy="1188152"/>
          </a:xfrm>
          <a:custGeom>
            <a:avLst/>
            <a:gdLst/>
            <a:ahLst/>
            <a:cxnLst/>
            <a:rect l="l" t="t" r="r" b="b"/>
            <a:pathLst>
              <a:path w="6702469" h="1188152">
                <a:moveTo>
                  <a:pt x="0" y="0"/>
                </a:moveTo>
                <a:lnTo>
                  <a:pt x="6702469" y="0"/>
                </a:lnTo>
                <a:lnTo>
                  <a:pt x="6702469" y="1188152"/>
                </a:lnTo>
                <a:lnTo>
                  <a:pt x="0" y="118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5" name="Freeform 5"/>
          <p:cNvSpPr/>
          <p:nvPr/>
        </p:nvSpPr>
        <p:spPr>
          <a:xfrm>
            <a:off x="-479779" y="7028517"/>
            <a:ext cx="7067326" cy="394673"/>
          </a:xfrm>
          <a:custGeom>
            <a:avLst/>
            <a:gdLst/>
            <a:ahLst/>
            <a:cxnLst/>
            <a:rect l="l" t="t" r="r" b="b"/>
            <a:pathLst>
              <a:path w="7067326" h="394673">
                <a:moveTo>
                  <a:pt x="0" y="0"/>
                </a:moveTo>
                <a:lnTo>
                  <a:pt x="7067326" y="0"/>
                </a:lnTo>
                <a:lnTo>
                  <a:pt x="7067326" y="394673"/>
                </a:lnTo>
                <a:lnTo>
                  <a:pt x="0" y="3946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grpSp>
        <p:nvGrpSpPr>
          <p:cNvPr id="6" name="Group 6"/>
          <p:cNvGrpSpPr/>
          <p:nvPr/>
        </p:nvGrpSpPr>
        <p:grpSpPr>
          <a:xfrm>
            <a:off x="691477" y="3381575"/>
            <a:ext cx="1226563" cy="978179"/>
            <a:chOff x="0" y="0"/>
            <a:chExt cx="1635417" cy="130423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35379" cy="1304290"/>
            </a:xfrm>
            <a:custGeom>
              <a:avLst/>
              <a:gdLst/>
              <a:ahLst/>
              <a:cxnLst/>
              <a:rect l="l" t="t" r="r" b="b"/>
              <a:pathLst>
                <a:path w="1635379" h="1304290">
                  <a:moveTo>
                    <a:pt x="0" y="0"/>
                  </a:moveTo>
                  <a:lnTo>
                    <a:pt x="1635379" y="0"/>
                  </a:lnTo>
                  <a:lnTo>
                    <a:pt x="1635379" y="1304290"/>
                  </a:lnTo>
                  <a:lnTo>
                    <a:pt x="0" y="13042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39" r="-41" b="3"/>
              </a:stretch>
            </a:blipFill>
          </p:spPr>
          <p:txBody>
            <a:bodyPr/>
            <a:lstStyle/>
            <a:p>
              <a:endParaRPr lang="vi-VN" noProof="0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71563" y="4738373"/>
            <a:ext cx="1146477" cy="1146477"/>
            <a:chOff x="0" y="0"/>
            <a:chExt cx="1528636" cy="152863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28699" cy="1528699"/>
            </a:xfrm>
            <a:custGeom>
              <a:avLst/>
              <a:gdLst/>
              <a:ahLst/>
              <a:cxnLst/>
              <a:rect l="l" t="t" r="r" b="b"/>
              <a:pathLst>
                <a:path w="1528699" h="1528699">
                  <a:moveTo>
                    <a:pt x="0" y="0"/>
                  </a:moveTo>
                  <a:lnTo>
                    <a:pt x="1528699" y="0"/>
                  </a:lnTo>
                  <a:lnTo>
                    <a:pt x="1528699" y="1528699"/>
                  </a:lnTo>
                  <a:lnTo>
                    <a:pt x="0" y="15286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r="4" b="4"/>
              </a:stretch>
            </a:blipFill>
          </p:spPr>
          <p:txBody>
            <a:bodyPr/>
            <a:lstStyle/>
            <a:p>
              <a:endParaRPr lang="vi-VN" noProof="0" dirty="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168004" y="3242891"/>
            <a:ext cx="6957965" cy="1291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7"/>
              </a:lnSpc>
            </a:pPr>
            <a:r>
              <a:rPr lang="vi-VN" sz="2097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Bootstrap Framework</a:t>
            </a:r>
          </a:p>
          <a:p>
            <a:pPr algn="l">
              <a:lnSpc>
                <a:spcPts val="2517"/>
              </a:lnSpc>
            </a:pPr>
            <a:r>
              <a:rPr lang="vi-VN" sz="2097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 </a:t>
            </a:r>
            <a:r>
              <a:rPr lang="vi-VN" sz="2097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➤ Thiết kế giao diện nhanh với các class sẵn có</a:t>
            </a:r>
          </a:p>
          <a:p>
            <a:pPr algn="l">
              <a:lnSpc>
                <a:spcPts val="2517"/>
              </a:lnSpc>
            </a:pPr>
            <a:r>
              <a:rPr lang="vi-VN" sz="2097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➤ Giao diện responsive – tương thích nhiều thiết bị</a:t>
            </a:r>
          </a:p>
          <a:p>
            <a:pPr algn="l">
              <a:lnSpc>
                <a:spcPts val="2517"/>
              </a:lnSpc>
            </a:pPr>
            <a:endParaRPr lang="vi-VN" sz="2097" noProof="0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362200" y="4773835"/>
            <a:ext cx="7672264" cy="97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7"/>
              </a:lnSpc>
            </a:pPr>
            <a:r>
              <a:rPr lang="vi-VN" sz="2097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JSON </a:t>
            </a:r>
            <a:r>
              <a:rPr lang="vi-VN" sz="2097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(JavaScript Object Notation)</a:t>
            </a:r>
          </a:p>
          <a:p>
            <a:pPr algn="l">
              <a:lnSpc>
                <a:spcPts val="2517"/>
              </a:lnSpc>
            </a:pPr>
            <a:r>
              <a:rPr lang="vi-VN" sz="2097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➤ Dùng lưu trữ cơ sở dữ liệu cho website</a:t>
            </a:r>
          </a:p>
          <a:p>
            <a:pPr algn="l">
              <a:lnSpc>
                <a:spcPts val="2517"/>
              </a:lnSpc>
            </a:pPr>
            <a:r>
              <a:rPr lang="vi-VN" sz="2097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➤ Định dạng nhẹ, dễ đọc, dễ tích hợp với JavaScript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43221" y="202397"/>
            <a:ext cx="6752549" cy="444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0"/>
              </a:lnSpc>
            </a:pPr>
            <a:r>
              <a:rPr lang="vi-VN" sz="2867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II. Lý thuyết quan trọng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1434" y="807358"/>
            <a:ext cx="5936113" cy="438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1"/>
              </a:lnSpc>
            </a:pPr>
            <a:r>
              <a:rPr lang="vi-VN" sz="2436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2. Công cụ &amp; công nghệ hỗ trợ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839200" y="6760007"/>
            <a:ext cx="753904" cy="473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1"/>
              </a:lnSpc>
            </a:pPr>
            <a:r>
              <a:rPr lang="vi-VN" sz="2736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5/22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88680" y="1781042"/>
            <a:ext cx="7412984" cy="970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vi-VN" sz="2100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XAMPP</a:t>
            </a:r>
            <a:r>
              <a:rPr lang="vi-VN" sz="21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(Web Server Solution)</a:t>
            </a:r>
          </a:p>
          <a:p>
            <a:pPr algn="l">
              <a:lnSpc>
                <a:spcPts val="2520"/>
              </a:lnSpc>
            </a:pPr>
            <a:r>
              <a:rPr lang="vi-VN" sz="21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➤ Tạo máy chủ ảo (Localhost) để vận hành mã nguồn PHP </a:t>
            </a:r>
          </a:p>
          <a:p>
            <a:pPr algn="l">
              <a:lnSpc>
                <a:spcPts val="2520"/>
              </a:lnSpc>
            </a:pPr>
            <a:r>
              <a:rPr lang="vi-VN" sz="21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➤ Môi trường để PHP thực hiện đọc/ghi dữ liệu vào file JSON</a:t>
            </a:r>
          </a:p>
        </p:txBody>
      </p:sp>
      <p:sp>
        <p:nvSpPr>
          <p:cNvPr id="16" name="Freeform 16" descr="A logo on a black background  AI-generated content may be incorrect."/>
          <p:cNvSpPr/>
          <p:nvPr/>
        </p:nvSpPr>
        <p:spPr>
          <a:xfrm>
            <a:off x="728443" y="1665989"/>
            <a:ext cx="1231259" cy="1231259"/>
          </a:xfrm>
          <a:custGeom>
            <a:avLst/>
            <a:gdLst/>
            <a:ahLst/>
            <a:cxnLst/>
            <a:rect l="l" t="t" r="r" b="b"/>
            <a:pathLst>
              <a:path w="1231259" h="1231259">
                <a:moveTo>
                  <a:pt x="0" y="0"/>
                </a:moveTo>
                <a:lnTo>
                  <a:pt x="1231259" y="0"/>
                </a:lnTo>
                <a:lnTo>
                  <a:pt x="1231259" y="1231259"/>
                </a:lnTo>
                <a:lnTo>
                  <a:pt x="0" y="12312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98117"/>
            <a:ext cx="5562600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9"/>
              </a:lnSpc>
            </a:pPr>
            <a:r>
              <a:rPr lang="vi-VN" sz="3200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III. Kết quả đạt được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83962" y="578415"/>
            <a:ext cx="7777601" cy="48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1"/>
              </a:lnSpc>
            </a:pPr>
            <a:r>
              <a:rPr lang="vi-VN" sz="2400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1. Xây dựng hoàn thiện hệ thống tổng thể</a:t>
            </a:r>
          </a:p>
        </p:txBody>
      </p:sp>
      <p:sp>
        <p:nvSpPr>
          <p:cNvPr id="4" name="Freeform 4"/>
          <p:cNvSpPr/>
          <p:nvPr/>
        </p:nvSpPr>
        <p:spPr>
          <a:xfrm flipH="1" flipV="1">
            <a:off x="7239000" y="-243326"/>
            <a:ext cx="2514600" cy="2986526"/>
          </a:xfrm>
          <a:custGeom>
            <a:avLst/>
            <a:gdLst/>
            <a:ahLst/>
            <a:cxnLst/>
            <a:rect l="l" t="t" r="r" b="b"/>
            <a:pathLst>
              <a:path w="2514600" h="2986526">
                <a:moveTo>
                  <a:pt x="2514600" y="2986526"/>
                </a:moveTo>
                <a:lnTo>
                  <a:pt x="0" y="2986526"/>
                </a:lnTo>
                <a:lnTo>
                  <a:pt x="0" y="0"/>
                </a:lnTo>
                <a:lnTo>
                  <a:pt x="2514600" y="0"/>
                </a:lnTo>
                <a:lnTo>
                  <a:pt x="2514600" y="29865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383" r="-9383"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5" name="Freeform 5"/>
          <p:cNvSpPr/>
          <p:nvPr/>
        </p:nvSpPr>
        <p:spPr>
          <a:xfrm>
            <a:off x="-420831" y="6853495"/>
            <a:ext cx="8087811" cy="1188152"/>
          </a:xfrm>
          <a:custGeom>
            <a:avLst/>
            <a:gdLst/>
            <a:ahLst/>
            <a:cxnLst/>
            <a:rect l="l" t="t" r="r" b="b"/>
            <a:pathLst>
              <a:path w="8087811" h="1188152">
                <a:moveTo>
                  <a:pt x="0" y="0"/>
                </a:moveTo>
                <a:lnTo>
                  <a:pt x="8087811" y="0"/>
                </a:lnTo>
                <a:lnTo>
                  <a:pt x="8087811" y="1188152"/>
                </a:lnTo>
                <a:lnTo>
                  <a:pt x="0" y="11881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6" name="Freeform 6"/>
          <p:cNvSpPr/>
          <p:nvPr/>
        </p:nvSpPr>
        <p:spPr>
          <a:xfrm rot="5400000" flipH="1">
            <a:off x="185014" y="4234586"/>
            <a:ext cx="2601773" cy="2971800"/>
          </a:xfrm>
          <a:custGeom>
            <a:avLst/>
            <a:gdLst/>
            <a:ahLst/>
            <a:cxnLst/>
            <a:rect l="l" t="t" r="r" b="b"/>
            <a:pathLst>
              <a:path w="2601773" h="2971800">
                <a:moveTo>
                  <a:pt x="2601772" y="0"/>
                </a:moveTo>
                <a:lnTo>
                  <a:pt x="0" y="0"/>
                </a:lnTo>
                <a:lnTo>
                  <a:pt x="0" y="2971800"/>
                </a:lnTo>
                <a:lnTo>
                  <a:pt x="2601772" y="2971800"/>
                </a:lnTo>
                <a:lnTo>
                  <a:pt x="260177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7111" r="-7111"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7" name="Freeform 7"/>
          <p:cNvSpPr/>
          <p:nvPr/>
        </p:nvSpPr>
        <p:spPr>
          <a:xfrm>
            <a:off x="-285524" y="6770101"/>
            <a:ext cx="7067326" cy="394673"/>
          </a:xfrm>
          <a:custGeom>
            <a:avLst/>
            <a:gdLst/>
            <a:ahLst/>
            <a:cxnLst/>
            <a:rect l="l" t="t" r="r" b="b"/>
            <a:pathLst>
              <a:path w="7067326" h="394673">
                <a:moveTo>
                  <a:pt x="0" y="0"/>
                </a:moveTo>
                <a:lnTo>
                  <a:pt x="7067326" y="0"/>
                </a:lnTo>
                <a:lnTo>
                  <a:pt x="7067326" y="394673"/>
                </a:lnTo>
                <a:lnTo>
                  <a:pt x="0" y="3946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8" name="TextBox 8"/>
          <p:cNvSpPr txBox="1"/>
          <p:nvPr/>
        </p:nvSpPr>
        <p:spPr>
          <a:xfrm>
            <a:off x="8763000" y="6567916"/>
            <a:ext cx="753904" cy="473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1"/>
              </a:lnSpc>
            </a:pPr>
            <a:r>
              <a:rPr lang="vi-VN" sz="2736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6/22</a:t>
            </a:r>
          </a:p>
        </p:txBody>
      </p:sp>
      <p:sp>
        <p:nvSpPr>
          <p:cNvPr id="12" name="Freeform 12" descr="A screenshot of a website  AI-generated content may be incorrect."/>
          <p:cNvSpPr/>
          <p:nvPr/>
        </p:nvSpPr>
        <p:spPr>
          <a:xfrm>
            <a:off x="4259675" y="3557416"/>
            <a:ext cx="3407302" cy="2838783"/>
          </a:xfrm>
          <a:custGeom>
            <a:avLst/>
            <a:gdLst/>
            <a:ahLst/>
            <a:cxnLst/>
            <a:rect l="l" t="t" r="r" b="b"/>
            <a:pathLst>
              <a:path w="3407302" h="2838783">
                <a:moveTo>
                  <a:pt x="0" y="0"/>
                </a:moveTo>
                <a:lnTo>
                  <a:pt x="3407302" y="0"/>
                </a:lnTo>
                <a:lnTo>
                  <a:pt x="3407302" y="2838783"/>
                </a:lnTo>
                <a:lnTo>
                  <a:pt x="0" y="28387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13" name="Freeform 13" descr="Tablet with solid fill"/>
          <p:cNvSpPr/>
          <p:nvPr/>
        </p:nvSpPr>
        <p:spPr>
          <a:xfrm>
            <a:off x="3262408" y="2227964"/>
            <a:ext cx="5248837" cy="5696836"/>
          </a:xfrm>
          <a:custGeom>
            <a:avLst/>
            <a:gdLst/>
            <a:ahLst/>
            <a:cxnLst/>
            <a:rect l="l" t="t" r="r" b="b"/>
            <a:pathLst>
              <a:path w="5248837" h="5696836">
                <a:moveTo>
                  <a:pt x="0" y="0"/>
                </a:moveTo>
                <a:lnTo>
                  <a:pt x="5248837" y="0"/>
                </a:lnTo>
                <a:lnTo>
                  <a:pt x="5248837" y="5696836"/>
                </a:lnTo>
                <a:lnTo>
                  <a:pt x="0" y="56968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4267" r="-4267"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8912DA-7473-4F76-6A2A-5AEDCB5CCF77}"/>
              </a:ext>
            </a:extLst>
          </p:cNvPr>
          <p:cNvSpPr txBox="1"/>
          <p:nvPr/>
        </p:nvSpPr>
        <p:spPr>
          <a:xfrm>
            <a:off x="132207" y="974014"/>
            <a:ext cx="7515519" cy="2754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120"/>
              </a:lnSpc>
            </a:pPr>
            <a:r>
              <a:rPr lang="vi-VN" sz="260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Hiện thực hóa thành công </a:t>
            </a:r>
          </a:p>
          <a:p>
            <a:pPr marL="313690" lvl="1" indent="-156845">
              <a:lnSpc>
                <a:spcPts val="3120"/>
              </a:lnSpc>
            </a:pPr>
            <a:r>
              <a:rPr lang="vi-VN" sz="260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website bán hàng công nghệ hoạt động ổn định </a:t>
            </a:r>
          </a:p>
          <a:p>
            <a:pPr marL="313690" lvl="1" indent="-156845">
              <a:lnSpc>
                <a:spcPts val="3120"/>
              </a:lnSpc>
            </a:pPr>
            <a:r>
              <a:rPr lang="vi-VN" sz="260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trên nền tảng XAMPP</a:t>
            </a:r>
          </a:p>
          <a:p>
            <a:pPr>
              <a:lnSpc>
                <a:spcPts val="3120"/>
              </a:lnSpc>
            </a:pPr>
            <a:r>
              <a:rPr lang="vi-VN" sz="260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Hệ thống vận hành với kiến trúc 3 lớp </a:t>
            </a:r>
          </a:p>
          <a:p>
            <a:pPr marL="313690" lvl="1" indent="-156845">
              <a:lnSpc>
                <a:spcPts val="3120"/>
              </a:lnSpc>
            </a:pPr>
            <a:r>
              <a:rPr lang="vi-VN" sz="260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(Giao diện - Xử lý - Dữ liệu JSON), </a:t>
            </a:r>
            <a:endParaRPr lang="en-US" sz="2600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13690" lvl="1" indent="-156845">
              <a:lnSpc>
                <a:spcPts val="3120"/>
              </a:lnSpc>
            </a:pPr>
            <a:r>
              <a:rPr lang="vi-VN" sz="260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đảm bảo tốc độ và tính bảo mật cơ bản </a:t>
            </a:r>
          </a:p>
          <a:p>
            <a:endParaRPr lang="en-US" dirty="0"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98953" y="-323967"/>
            <a:ext cx="3125566" cy="822634"/>
          </a:xfrm>
          <a:custGeom>
            <a:avLst/>
            <a:gdLst/>
            <a:ahLst/>
            <a:cxnLst/>
            <a:rect l="l" t="t" r="r" b="b"/>
            <a:pathLst>
              <a:path w="3125566" h="822634">
                <a:moveTo>
                  <a:pt x="0" y="0"/>
                </a:moveTo>
                <a:lnTo>
                  <a:pt x="3125566" y="0"/>
                </a:lnTo>
                <a:lnTo>
                  <a:pt x="3125566" y="822634"/>
                </a:lnTo>
                <a:lnTo>
                  <a:pt x="0" y="822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3" name="Freeform 3"/>
          <p:cNvSpPr/>
          <p:nvPr/>
        </p:nvSpPr>
        <p:spPr>
          <a:xfrm>
            <a:off x="-762000" y="6661408"/>
            <a:ext cx="6812919" cy="1010298"/>
          </a:xfrm>
          <a:custGeom>
            <a:avLst/>
            <a:gdLst/>
            <a:ahLst/>
            <a:cxnLst/>
            <a:rect l="l" t="t" r="r" b="b"/>
            <a:pathLst>
              <a:path w="6812919" h="1010298">
                <a:moveTo>
                  <a:pt x="0" y="0"/>
                </a:moveTo>
                <a:lnTo>
                  <a:pt x="6812919" y="0"/>
                </a:lnTo>
                <a:lnTo>
                  <a:pt x="6812919" y="1010298"/>
                </a:lnTo>
                <a:lnTo>
                  <a:pt x="0" y="10102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4" name="TextBox 4"/>
          <p:cNvSpPr txBox="1"/>
          <p:nvPr/>
        </p:nvSpPr>
        <p:spPr>
          <a:xfrm>
            <a:off x="191757" y="97831"/>
            <a:ext cx="7193032" cy="396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0"/>
              </a:lnSpc>
            </a:pPr>
            <a:r>
              <a:rPr lang="vi-VN" sz="3200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III. Kết quả đạt được</a:t>
            </a:r>
          </a:p>
        </p:txBody>
      </p:sp>
      <p:sp>
        <p:nvSpPr>
          <p:cNvPr id="5" name="Freeform 5"/>
          <p:cNvSpPr/>
          <p:nvPr/>
        </p:nvSpPr>
        <p:spPr>
          <a:xfrm>
            <a:off x="1676400" y="6478327"/>
            <a:ext cx="2435193" cy="442532"/>
          </a:xfrm>
          <a:custGeom>
            <a:avLst/>
            <a:gdLst/>
            <a:ahLst/>
            <a:cxnLst/>
            <a:rect l="l" t="t" r="r" b="b"/>
            <a:pathLst>
              <a:path w="2435193" h="442532">
                <a:moveTo>
                  <a:pt x="0" y="0"/>
                </a:moveTo>
                <a:lnTo>
                  <a:pt x="2435193" y="0"/>
                </a:lnTo>
                <a:lnTo>
                  <a:pt x="2435193" y="442532"/>
                </a:lnTo>
                <a:lnTo>
                  <a:pt x="0" y="4425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6" name="Freeform 6"/>
          <p:cNvSpPr/>
          <p:nvPr/>
        </p:nvSpPr>
        <p:spPr>
          <a:xfrm>
            <a:off x="-1143000" y="6334896"/>
            <a:ext cx="2888332" cy="628370"/>
          </a:xfrm>
          <a:custGeom>
            <a:avLst/>
            <a:gdLst/>
            <a:ahLst/>
            <a:cxnLst/>
            <a:rect l="l" t="t" r="r" b="b"/>
            <a:pathLst>
              <a:path w="2888332" h="628370">
                <a:moveTo>
                  <a:pt x="0" y="0"/>
                </a:moveTo>
                <a:lnTo>
                  <a:pt x="2888332" y="0"/>
                </a:lnTo>
                <a:lnTo>
                  <a:pt x="2888332" y="628370"/>
                </a:lnTo>
                <a:lnTo>
                  <a:pt x="0" y="6283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7" name="Freeform 7"/>
          <p:cNvSpPr/>
          <p:nvPr/>
        </p:nvSpPr>
        <p:spPr>
          <a:xfrm>
            <a:off x="4690992" y="-276672"/>
            <a:ext cx="5387599" cy="413760"/>
          </a:xfrm>
          <a:custGeom>
            <a:avLst/>
            <a:gdLst/>
            <a:ahLst/>
            <a:cxnLst/>
            <a:rect l="l" t="t" r="r" b="b"/>
            <a:pathLst>
              <a:path w="5387599" h="413760">
                <a:moveTo>
                  <a:pt x="0" y="0"/>
                </a:moveTo>
                <a:lnTo>
                  <a:pt x="5387599" y="0"/>
                </a:lnTo>
                <a:lnTo>
                  <a:pt x="5387599" y="413760"/>
                </a:lnTo>
                <a:lnTo>
                  <a:pt x="0" y="4137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8" name="Freeform 8"/>
          <p:cNvSpPr/>
          <p:nvPr/>
        </p:nvSpPr>
        <p:spPr>
          <a:xfrm>
            <a:off x="6823529" y="-413116"/>
            <a:ext cx="3125566" cy="763802"/>
          </a:xfrm>
          <a:custGeom>
            <a:avLst/>
            <a:gdLst/>
            <a:ahLst/>
            <a:cxnLst/>
            <a:rect l="l" t="t" r="r" b="b"/>
            <a:pathLst>
              <a:path w="3125566" h="763802">
                <a:moveTo>
                  <a:pt x="0" y="0"/>
                </a:moveTo>
                <a:lnTo>
                  <a:pt x="3125566" y="0"/>
                </a:lnTo>
                <a:lnTo>
                  <a:pt x="3125566" y="763802"/>
                </a:lnTo>
                <a:lnTo>
                  <a:pt x="0" y="7638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274800" y="2330863"/>
            <a:ext cx="4405022" cy="2526667"/>
            <a:chOff x="0" y="0"/>
            <a:chExt cx="7981950" cy="4578350"/>
          </a:xfrm>
        </p:grpSpPr>
        <p:sp>
          <p:nvSpPr>
            <p:cNvPr id="13" name="Freeform 1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vi-VN" noProof="0" dirty="0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vi-VN" noProof="0" dirty="0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vi-VN" noProof="0" dirty="0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vi-VN" noProof="0" dirty="0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14"/>
              <a:stretch>
                <a:fillRect t="-4626" b="-4626"/>
              </a:stretch>
            </a:blipFill>
          </p:spPr>
          <p:txBody>
            <a:bodyPr/>
            <a:lstStyle/>
            <a:p>
              <a:endParaRPr lang="vi-VN" noProof="0" dirty="0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6560258" y="2330863"/>
            <a:ext cx="1649066" cy="3143449"/>
            <a:chOff x="0" y="0"/>
            <a:chExt cx="8624570" cy="16440150"/>
          </a:xfrm>
        </p:grpSpPr>
        <p:sp>
          <p:nvSpPr>
            <p:cNvPr id="19" name="Freeform 19" descr="A screenshot of a cell phone  AI-generated content may be incorrect."/>
            <p:cNvSpPr/>
            <p:nvPr/>
          </p:nvSpPr>
          <p:spPr>
            <a:xfrm>
              <a:off x="411480" y="269240"/>
              <a:ext cx="7753350" cy="15908021"/>
            </a:xfrm>
            <a:custGeom>
              <a:avLst/>
              <a:gdLst/>
              <a:ahLst/>
              <a:cxnLst/>
              <a:rect l="l" t="t" r="r" b="b"/>
              <a:pathLst>
                <a:path w="7753350" h="15908021">
                  <a:moveTo>
                    <a:pt x="7753350" y="791210"/>
                  </a:moveTo>
                  <a:lnTo>
                    <a:pt x="7753350" y="15116810"/>
                  </a:lnTo>
                  <a:cubicBezTo>
                    <a:pt x="7753350" y="15553690"/>
                    <a:pt x="7399020" y="15908021"/>
                    <a:pt x="6962140" y="15908021"/>
                  </a:cubicBezTo>
                  <a:lnTo>
                    <a:pt x="791210" y="15908021"/>
                  </a:lnTo>
                  <a:cubicBezTo>
                    <a:pt x="354330" y="15908021"/>
                    <a:pt x="0" y="15553690"/>
                    <a:pt x="0" y="15116810"/>
                  </a:cubicBezTo>
                  <a:lnTo>
                    <a:pt x="0" y="791210"/>
                  </a:lnTo>
                  <a:cubicBezTo>
                    <a:pt x="0" y="354330"/>
                    <a:pt x="354330" y="0"/>
                    <a:pt x="791210" y="0"/>
                  </a:cubicBezTo>
                  <a:lnTo>
                    <a:pt x="6962140" y="0"/>
                  </a:lnTo>
                  <a:cubicBezTo>
                    <a:pt x="7399020" y="0"/>
                    <a:pt x="7753350" y="353060"/>
                    <a:pt x="7753350" y="791210"/>
                  </a:cubicBezTo>
                  <a:close/>
                </a:path>
              </a:pathLst>
            </a:custGeom>
            <a:blipFill>
              <a:blip r:embed="rId15"/>
              <a:stretch>
                <a:fillRect t="-2371" b="-2371"/>
              </a:stretch>
            </a:blipFill>
          </p:spPr>
          <p:txBody>
            <a:bodyPr/>
            <a:lstStyle/>
            <a:p>
              <a:endParaRPr lang="vi-VN" noProof="0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8636000" cy="16446500"/>
            </a:xfrm>
            <a:custGeom>
              <a:avLst/>
              <a:gdLst/>
              <a:ahLst/>
              <a:cxnLst/>
              <a:rect l="l" t="t" r="r" b="b"/>
              <a:pathLst>
                <a:path w="8636000" h="16446500">
                  <a:moveTo>
                    <a:pt x="0" y="0"/>
                  </a:moveTo>
                  <a:lnTo>
                    <a:pt x="8636000" y="0"/>
                  </a:lnTo>
                  <a:lnTo>
                    <a:pt x="8636000" y="16446500"/>
                  </a:lnTo>
                  <a:lnTo>
                    <a:pt x="0" y="16446500"/>
                  </a:lnTo>
                  <a:close/>
                </a:path>
              </a:pathLst>
            </a:custGeom>
          </p:spPr>
          <p:txBody>
            <a:bodyPr/>
            <a:lstStyle/>
            <a:p>
              <a:endParaRPr lang="vi-VN" noProof="0" dirty="0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524812" y="654041"/>
            <a:ext cx="8030213" cy="486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0"/>
              </a:lnSpc>
            </a:pPr>
            <a:r>
              <a:rPr lang="vi-VN" sz="2799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 2. Hoàn thiện toàn bộ giao diện (UI/UX)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839200" y="6760007"/>
            <a:ext cx="753904" cy="473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1"/>
              </a:lnSpc>
            </a:pPr>
            <a:r>
              <a:rPr lang="vi-VN" sz="2736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7/22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14302" y="4997246"/>
            <a:ext cx="8629698" cy="1819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</a:pPr>
            <a:r>
              <a:rPr lang="vi-VN" sz="2599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- Ứng dụng Bootstrap giúp website </a:t>
            </a:r>
          </a:p>
          <a:p>
            <a:pPr algn="just">
              <a:lnSpc>
                <a:spcPts val="3639"/>
              </a:lnSpc>
            </a:pPr>
            <a:r>
              <a:rPr lang="vi-VN" sz="2599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hiển thị tương thích (Responsive) và mượt mà </a:t>
            </a:r>
          </a:p>
          <a:p>
            <a:pPr algn="just">
              <a:lnSpc>
                <a:spcPts val="3639"/>
              </a:lnSpc>
            </a:pPr>
            <a:r>
              <a:rPr lang="vi-VN" sz="2599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trên mọi thiết bị (Máy tính, Máy tính bảng, Điện thoại)</a:t>
            </a:r>
          </a:p>
          <a:p>
            <a:pPr algn="just">
              <a:lnSpc>
                <a:spcPts val="3639"/>
              </a:lnSpc>
            </a:pPr>
            <a:endParaRPr lang="vi-VN" sz="2599" noProof="0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C8F0A9-639F-9B33-DB1B-F4AF0DDE2ADA}"/>
              </a:ext>
            </a:extLst>
          </p:cNvPr>
          <p:cNvSpPr txBox="1"/>
          <p:nvPr/>
        </p:nvSpPr>
        <p:spPr>
          <a:xfrm>
            <a:off x="622356" y="1198286"/>
            <a:ext cx="7988084" cy="1287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120"/>
              </a:lnSpc>
            </a:pPr>
            <a:r>
              <a:rPr lang="vi-VN" sz="260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- Thiết kế giao diện hiện đại, tối giản, </a:t>
            </a:r>
          </a:p>
          <a:p>
            <a:pPr>
              <a:lnSpc>
                <a:spcPts val="3120"/>
              </a:lnSpc>
            </a:pPr>
            <a:r>
              <a:rPr lang="vi-VN" sz="260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tập trung làm nổi bật hình ảnh sản phẩm công nghệ</a:t>
            </a:r>
          </a:p>
          <a:p>
            <a:endParaRPr lang="en-US" sz="2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8855" y="664845"/>
            <a:ext cx="8802100" cy="476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1"/>
              </a:lnSpc>
            </a:pPr>
            <a:r>
              <a:rPr lang="vi-VN" sz="2400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3. Hoàn thiện đầy đủ chức năng nghiệp vụ của hệ thống</a:t>
            </a:r>
          </a:p>
        </p:txBody>
      </p:sp>
      <p:sp>
        <p:nvSpPr>
          <p:cNvPr id="3" name="Freeform 3"/>
          <p:cNvSpPr/>
          <p:nvPr/>
        </p:nvSpPr>
        <p:spPr>
          <a:xfrm flipH="1" flipV="1">
            <a:off x="7288987" y="-716070"/>
            <a:ext cx="3466186" cy="3466186"/>
          </a:xfrm>
          <a:custGeom>
            <a:avLst/>
            <a:gdLst/>
            <a:ahLst/>
            <a:cxnLst/>
            <a:rect l="l" t="t" r="r" b="b"/>
            <a:pathLst>
              <a:path w="3466186" h="3466186">
                <a:moveTo>
                  <a:pt x="3466186" y="3466185"/>
                </a:moveTo>
                <a:lnTo>
                  <a:pt x="0" y="3466185"/>
                </a:lnTo>
                <a:lnTo>
                  <a:pt x="0" y="0"/>
                </a:lnTo>
                <a:lnTo>
                  <a:pt x="3466186" y="0"/>
                </a:lnTo>
                <a:lnTo>
                  <a:pt x="3466186" y="34661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4" name="Freeform 4"/>
          <p:cNvSpPr/>
          <p:nvPr/>
        </p:nvSpPr>
        <p:spPr>
          <a:xfrm>
            <a:off x="-353253" y="7173824"/>
            <a:ext cx="8087811" cy="141376"/>
          </a:xfrm>
          <a:custGeom>
            <a:avLst/>
            <a:gdLst/>
            <a:ahLst/>
            <a:cxnLst/>
            <a:rect l="l" t="t" r="r" b="b"/>
            <a:pathLst>
              <a:path w="8087811" h="141376">
                <a:moveTo>
                  <a:pt x="0" y="0"/>
                </a:moveTo>
                <a:lnTo>
                  <a:pt x="8087811" y="0"/>
                </a:lnTo>
                <a:lnTo>
                  <a:pt x="8087811" y="141376"/>
                </a:lnTo>
                <a:lnTo>
                  <a:pt x="0" y="1413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5" name="Freeform 5"/>
          <p:cNvSpPr/>
          <p:nvPr/>
        </p:nvSpPr>
        <p:spPr>
          <a:xfrm>
            <a:off x="5221176" y="6856778"/>
            <a:ext cx="3197347" cy="262515"/>
          </a:xfrm>
          <a:custGeom>
            <a:avLst/>
            <a:gdLst/>
            <a:ahLst/>
            <a:cxnLst/>
            <a:rect l="l" t="t" r="r" b="b"/>
            <a:pathLst>
              <a:path w="3197347" h="262515">
                <a:moveTo>
                  <a:pt x="0" y="0"/>
                </a:moveTo>
                <a:lnTo>
                  <a:pt x="3197347" y="0"/>
                </a:lnTo>
                <a:lnTo>
                  <a:pt x="3197347" y="262515"/>
                </a:lnTo>
                <a:lnTo>
                  <a:pt x="0" y="2625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6" name="AutoShape 6"/>
          <p:cNvSpPr/>
          <p:nvPr/>
        </p:nvSpPr>
        <p:spPr>
          <a:xfrm rot="5385900">
            <a:off x="3794065" y="2569121"/>
            <a:ext cx="2317871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 noProof="0" dirty="0"/>
          </a:p>
        </p:txBody>
      </p:sp>
      <p:sp>
        <p:nvSpPr>
          <p:cNvPr id="7" name="Freeform 7"/>
          <p:cNvSpPr/>
          <p:nvPr/>
        </p:nvSpPr>
        <p:spPr>
          <a:xfrm>
            <a:off x="1302828" y="4149052"/>
            <a:ext cx="2980568" cy="2280134"/>
          </a:xfrm>
          <a:custGeom>
            <a:avLst/>
            <a:gdLst/>
            <a:ahLst/>
            <a:cxnLst/>
            <a:rect l="l" t="t" r="r" b="b"/>
            <a:pathLst>
              <a:path w="2980568" h="2280134">
                <a:moveTo>
                  <a:pt x="0" y="0"/>
                </a:moveTo>
                <a:lnTo>
                  <a:pt x="2980568" y="0"/>
                </a:lnTo>
                <a:lnTo>
                  <a:pt x="2980568" y="2280134"/>
                </a:lnTo>
                <a:lnTo>
                  <a:pt x="0" y="22801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8" name="Freeform 8"/>
          <p:cNvSpPr/>
          <p:nvPr/>
        </p:nvSpPr>
        <p:spPr>
          <a:xfrm>
            <a:off x="5954015" y="4149052"/>
            <a:ext cx="2353312" cy="2353312"/>
          </a:xfrm>
          <a:custGeom>
            <a:avLst/>
            <a:gdLst/>
            <a:ahLst/>
            <a:cxnLst/>
            <a:rect l="l" t="t" r="r" b="b"/>
            <a:pathLst>
              <a:path w="2353312" h="2353312">
                <a:moveTo>
                  <a:pt x="0" y="0"/>
                </a:moveTo>
                <a:lnTo>
                  <a:pt x="2353311" y="0"/>
                </a:lnTo>
                <a:lnTo>
                  <a:pt x="2353311" y="2353312"/>
                </a:lnTo>
                <a:lnTo>
                  <a:pt x="0" y="23533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10" name="TextBox 10"/>
          <p:cNvSpPr txBox="1"/>
          <p:nvPr/>
        </p:nvSpPr>
        <p:spPr>
          <a:xfrm>
            <a:off x="8839200" y="6760007"/>
            <a:ext cx="914400" cy="473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1"/>
              </a:lnSpc>
            </a:pPr>
            <a:r>
              <a:rPr lang="vi-VN" sz="2736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8/22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0372" y="1410195"/>
            <a:ext cx="4734982" cy="2573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44780" lvl="1">
              <a:lnSpc>
                <a:spcPts val="2879"/>
              </a:lnSpc>
            </a:pPr>
            <a:r>
              <a:rPr lang="en-US" sz="24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- </a:t>
            </a:r>
            <a:r>
              <a:rPr lang="vi-VN" sz="24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Phân hệ khách hàng: Tích hợp trọn bộ tính năng từ tìm</a:t>
            </a:r>
            <a:r>
              <a:rPr lang="en-US" sz="24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vi-VN" sz="24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kiếm/lọc, giỏ hàng, áp mã giảm giá (Voucher) đến thanh toán số qua VietQR, theo dõi đơn hàng và liên hệ với quản trị viên thông qua PHPMailer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95816" y="1410195"/>
            <a:ext cx="4491142" cy="2201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vi-VN" sz="24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- Phân hệ quản trị (Admin): Cung cấp công cụ quản lý toàn diện: Sản phẩm, tồn kho và mã giảm giá, quy trình duyệt đơn hàng khép kín và báo cáo thống kê doanh thu trực quan</a:t>
            </a:r>
          </a:p>
        </p:txBody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id="{CD23A138-0987-AA4B-4A9C-64209F1DFD3C}"/>
              </a:ext>
            </a:extLst>
          </p:cNvPr>
          <p:cNvSpPr/>
          <p:nvPr/>
        </p:nvSpPr>
        <p:spPr>
          <a:xfrm>
            <a:off x="-773930" y="6620098"/>
            <a:ext cx="8087811" cy="1188152"/>
          </a:xfrm>
          <a:custGeom>
            <a:avLst/>
            <a:gdLst/>
            <a:ahLst/>
            <a:cxnLst/>
            <a:rect l="l" t="t" r="r" b="b"/>
            <a:pathLst>
              <a:path w="8087811" h="1188152">
                <a:moveTo>
                  <a:pt x="0" y="0"/>
                </a:moveTo>
                <a:lnTo>
                  <a:pt x="8087811" y="0"/>
                </a:lnTo>
                <a:lnTo>
                  <a:pt x="8087811" y="1188152"/>
                </a:lnTo>
                <a:lnTo>
                  <a:pt x="0" y="11881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E714944B-9442-4CC8-8FE5-C036E93D1994}"/>
              </a:ext>
            </a:extLst>
          </p:cNvPr>
          <p:cNvSpPr/>
          <p:nvPr/>
        </p:nvSpPr>
        <p:spPr>
          <a:xfrm>
            <a:off x="362243" y="6811010"/>
            <a:ext cx="8087811" cy="1188152"/>
          </a:xfrm>
          <a:custGeom>
            <a:avLst/>
            <a:gdLst/>
            <a:ahLst/>
            <a:cxnLst/>
            <a:rect l="l" t="t" r="r" b="b"/>
            <a:pathLst>
              <a:path w="8087811" h="1188152">
                <a:moveTo>
                  <a:pt x="0" y="0"/>
                </a:moveTo>
                <a:lnTo>
                  <a:pt x="8087811" y="0"/>
                </a:lnTo>
                <a:lnTo>
                  <a:pt x="8087811" y="1188152"/>
                </a:lnTo>
                <a:lnTo>
                  <a:pt x="0" y="11881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437D0631-2BC6-C5B6-FA2B-D4CFA0F0F82D}"/>
              </a:ext>
            </a:extLst>
          </p:cNvPr>
          <p:cNvSpPr txBox="1"/>
          <p:nvPr/>
        </p:nvSpPr>
        <p:spPr>
          <a:xfrm>
            <a:off x="191757" y="97831"/>
            <a:ext cx="7193032" cy="396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0"/>
              </a:lnSpc>
            </a:pPr>
            <a:r>
              <a:rPr lang="vi-VN" sz="3200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III. Kết quả đạt được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1433" y="1491244"/>
            <a:ext cx="3673545" cy="900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1"/>
              </a:lnSpc>
            </a:pPr>
            <a:r>
              <a:rPr lang="vi-VN" sz="2799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Hiển thị danh sách và chi tiết sản phẩm</a:t>
            </a:r>
          </a:p>
        </p:txBody>
      </p:sp>
      <p:sp>
        <p:nvSpPr>
          <p:cNvPr id="3" name="Freeform 3"/>
          <p:cNvSpPr/>
          <p:nvPr/>
        </p:nvSpPr>
        <p:spPr>
          <a:xfrm flipH="1" flipV="1">
            <a:off x="7620000" y="-335528"/>
            <a:ext cx="2464613" cy="2614432"/>
          </a:xfrm>
          <a:custGeom>
            <a:avLst/>
            <a:gdLst/>
            <a:ahLst/>
            <a:cxnLst/>
            <a:rect l="l" t="t" r="r" b="b"/>
            <a:pathLst>
              <a:path w="2464613" h="2614432">
                <a:moveTo>
                  <a:pt x="2464613" y="2614432"/>
                </a:moveTo>
                <a:lnTo>
                  <a:pt x="0" y="2614432"/>
                </a:lnTo>
                <a:lnTo>
                  <a:pt x="0" y="0"/>
                </a:lnTo>
                <a:lnTo>
                  <a:pt x="2464613" y="0"/>
                </a:lnTo>
                <a:lnTo>
                  <a:pt x="2464613" y="261443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039" r="-3039"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4" name="TextBox 4"/>
          <p:cNvSpPr txBox="1"/>
          <p:nvPr/>
        </p:nvSpPr>
        <p:spPr>
          <a:xfrm>
            <a:off x="0" y="117167"/>
            <a:ext cx="6553200" cy="397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0"/>
              </a:lnSpc>
            </a:pPr>
            <a:r>
              <a:rPr lang="vi-VN" sz="3200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III. Kết quả đạt được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014936" y="6740804"/>
            <a:ext cx="753904" cy="473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1"/>
              </a:lnSpc>
            </a:pPr>
            <a:r>
              <a:rPr lang="vi-VN" sz="2736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9/22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46012" y="5150901"/>
            <a:ext cx="4177484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 Bold"/>
              </a:rPr>
              <a:t>Chi </a:t>
            </a:r>
            <a:r>
              <a:rPr lang="en-US" sz="26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 Bold"/>
              </a:rPr>
              <a:t>tiết</a:t>
            </a:r>
            <a:r>
              <a:rPr lang="en-US" sz="2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 Bold"/>
              </a:rPr>
              <a:t>:</a:t>
            </a:r>
            <a:r>
              <a:rPr lang="vi-VN" sz="2600" noProof="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Thông số kỹ thuật đầy đủ, tình trạng tồn kho thực tế</a:t>
            </a:r>
          </a:p>
          <a:p>
            <a:pPr algn="l">
              <a:lnSpc>
                <a:spcPts val="3120"/>
              </a:lnSpc>
            </a:pPr>
            <a:endParaRPr lang="vi-VN" sz="2600" noProof="0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" name="Freeform 10" descr="A screenshot of a cell phone  AI-generated content may be incorrect."/>
          <p:cNvSpPr/>
          <p:nvPr/>
        </p:nvSpPr>
        <p:spPr>
          <a:xfrm>
            <a:off x="4652510" y="1374775"/>
            <a:ext cx="4369570" cy="3380419"/>
          </a:xfrm>
          <a:custGeom>
            <a:avLst/>
            <a:gdLst/>
            <a:ahLst/>
            <a:cxnLst/>
            <a:rect l="l" t="t" r="r" b="b"/>
            <a:pathLst>
              <a:path w="4369570" h="3380419">
                <a:moveTo>
                  <a:pt x="0" y="0"/>
                </a:moveTo>
                <a:lnTo>
                  <a:pt x="4369570" y="0"/>
                </a:lnTo>
                <a:lnTo>
                  <a:pt x="4369570" y="3380419"/>
                </a:lnTo>
                <a:lnTo>
                  <a:pt x="0" y="33804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473" b="-7473"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11" name="Freeform 11" descr="A screenshot of a phone  AI-generated content may be incorrect."/>
          <p:cNvSpPr/>
          <p:nvPr/>
        </p:nvSpPr>
        <p:spPr>
          <a:xfrm>
            <a:off x="191433" y="4538043"/>
            <a:ext cx="4331894" cy="2259911"/>
          </a:xfrm>
          <a:custGeom>
            <a:avLst/>
            <a:gdLst/>
            <a:ahLst/>
            <a:cxnLst/>
            <a:rect l="l" t="t" r="r" b="b"/>
            <a:pathLst>
              <a:path w="4331894" h="2259911">
                <a:moveTo>
                  <a:pt x="0" y="0"/>
                </a:moveTo>
                <a:lnTo>
                  <a:pt x="4331894" y="0"/>
                </a:lnTo>
                <a:lnTo>
                  <a:pt x="4331894" y="2259911"/>
                </a:lnTo>
                <a:lnTo>
                  <a:pt x="0" y="22599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 noProof="0" dirty="0"/>
          </a:p>
        </p:txBody>
      </p:sp>
      <p:sp>
        <p:nvSpPr>
          <p:cNvPr id="12" name="TextBox 12"/>
          <p:cNvSpPr txBox="1"/>
          <p:nvPr/>
        </p:nvSpPr>
        <p:spPr>
          <a:xfrm>
            <a:off x="191433" y="664845"/>
            <a:ext cx="4716463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vi-VN" sz="2799" b="1" noProof="0" dirty="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3.1 Chức năng người dùng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E24B8B-7A53-C224-CE03-74E319ABA37F}"/>
              </a:ext>
            </a:extLst>
          </p:cNvPr>
          <p:cNvSpPr txBox="1"/>
          <p:nvPr/>
        </p:nvSpPr>
        <p:spPr>
          <a:xfrm>
            <a:off x="376356" y="2661179"/>
            <a:ext cx="3760068" cy="168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60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Danh </a:t>
            </a:r>
            <a:r>
              <a:rPr lang="en-US" sz="2600" dirty="0" err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sách</a:t>
            </a:r>
            <a:r>
              <a:rPr lang="en-US" sz="260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: </a:t>
            </a:r>
            <a:r>
              <a:rPr lang="vi-VN" sz="260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Phân trang, </a:t>
            </a:r>
          </a:p>
          <a:p>
            <a:pPr>
              <a:lnSpc>
                <a:spcPts val="3120"/>
              </a:lnSpc>
            </a:pPr>
            <a:r>
              <a:rPr lang="vi-VN" sz="260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hiển thị lưới (Grid), </a:t>
            </a:r>
          </a:p>
          <a:p>
            <a:pPr>
              <a:lnSpc>
                <a:spcPts val="3120"/>
              </a:lnSpc>
            </a:pPr>
            <a:r>
              <a:rPr lang="vi-VN" sz="2600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hình ảnh sắc nét</a:t>
            </a:r>
          </a:p>
          <a:p>
            <a:endParaRPr lang="en-US" sz="2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1465</Words>
  <Application>Microsoft Office PowerPoint</Application>
  <PresentationFormat>Custom</PresentationFormat>
  <Paragraphs>187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Tahoma Bold</vt:lpstr>
      <vt:lpstr>Tahoma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Slide_Bao_Cao.pptx</dc:title>
  <dc:creator>MSI PC</dc:creator>
  <cp:lastModifiedBy>Dinh Phan Hoàng</cp:lastModifiedBy>
  <cp:revision>33</cp:revision>
  <dcterms:created xsi:type="dcterms:W3CDTF">2006-08-16T00:00:00Z</dcterms:created>
  <dcterms:modified xsi:type="dcterms:W3CDTF">2026-01-04T17:22:19Z</dcterms:modified>
  <dc:identifier>DAG9SkGotrk</dc:identifier>
</cp:coreProperties>
</file>